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 id="2147483648" r:id="rId2"/>
    <p:sldMasterId id="2147483661" r:id="rId3"/>
    <p:sldMasterId id="2147483665" r:id="rId4"/>
  </p:sldMasterIdLst>
  <p:notesMasterIdLst>
    <p:notesMasterId r:id="rId29"/>
  </p:notesMasterIdLst>
  <p:sldIdLst>
    <p:sldId id="257" r:id="rId5"/>
    <p:sldId id="264" r:id="rId6"/>
    <p:sldId id="281" r:id="rId7"/>
    <p:sldId id="284" r:id="rId8"/>
    <p:sldId id="272" r:id="rId9"/>
    <p:sldId id="282" r:id="rId10"/>
    <p:sldId id="275" r:id="rId11"/>
    <p:sldId id="278" r:id="rId12"/>
    <p:sldId id="317" r:id="rId13"/>
    <p:sldId id="316" r:id="rId14"/>
    <p:sldId id="318" r:id="rId15"/>
    <p:sldId id="319" r:id="rId16"/>
    <p:sldId id="262" r:id="rId17"/>
    <p:sldId id="320" r:id="rId18"/>
    <p:sldId id="283" r:id="rId19"/>
    <p:sldId id="321" r:id="rId20"/>
    <p:sldId id="322" r:id="rId21"/>
    <p:sldId id="280" r:id="rId22"/>
    <p:sldId id="260" r:id="rId23"/>
    <p:sldId id="298" r:id="rId24"/>
    <p:sldId id="300" r:id="rId25"/>
    <p:sldId id="303" r:id="rId26"/>
    <p:sldId id="297" r:id="rId27"/>
    <p:sldId id="3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41F"/>
    <a:srgbClr val="1157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27"/>
  </p:normalViewPr>
  <p:slideViewPr>
    <p:cSldViewPr snapToGrid="0" snapToObjects="1">
      <p:cViewPr>
        <p:scale>
          <a:sx n="100" d="100"/>
          <a:sy n="100" d="100"/>
        </p:scale>
        <p:origin x="8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693DD-E729-404A-8F44-4A8C57898998}"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83058-6448-409A-A6CA-B46DE8A4FA1A}" type="slidenum">
              <a:rPr lang="en-US" smtClean="0"/>
              <a:t>‹#›</a:t>
            </a:fld>
            <a:endParaRPr lang="en-US"/>
          </a:p>
        </p:txBody>
      </p:sp>
    </p:spTree>
    <p:extLst>
      <p:ext uri="{BB962C8B-B14F-4D97-AF65-F5344CB8AC3E}">
        <p14:creationId xmlns:p14="http://schemas.microsoft.com/office/powerpoint/2010/main" val="787618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people is the most prevalent node. Some discussion with the hub nod “</a:t>
            </a:r>
            <a:r>
              <a:rPr lang="en-US" dirty="0" err="1"/>
              <a:t>sars</a:t>
            </a:r>
            <a:r>
              <a:rPr lang="en-US" dirty="0"/>
              <a:t>” and also the “flu” is mentioned.</a:t>
            </a:r>
          </a:p>
        </p:txBody>
      </p:sp>
      <p:sp>
        <p:nvSpPr>
          <p:cNvPr id="4" name="Slide Number Placeholder 3"/>
          <p:cNvSpPr>
            <a:spLocks noGrp="1"/>
          </p:cNvSpPr>
          <p:nvPr>
            <p:ph type="sldNum" sz="quarter" idx="5"/>
          </p:nvPr>
        </p:nvSpPr>
        <p:spPr/>
        <p:txBody>
          <a:bodyPr/>
          <a:lstStyle/>
          <a:p>
            <a:fld id="{23483058-6448-409A-A6CA-B46DE8A4FA1A}" type="slidenum">
              <a:rPr lang="en-US" smtClean="0"/>
              <a:t>11</a:t>
            </a:fld>
            <a:endParaRPr lang="en-US"/>
          </a:p>
        </p:txBody>
      </p:sp>
    </p:spTree>
    <p:extLst>
      <p:ext uri="{BB962C8B-B14F-4D97-AF65-F5344CB8AC3E}">
        <p14:creationId xmlns:p14="http://schemas.microsoft.com/office/powerpoint/2010/main" val="187309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Vaccine node overtakes the node “people”. Terms related to covid begin to increase their betweenness centrality. You can observe “covid” connecting to “vaccine” and to covid-19. Also, this graph picked up conspiracy discussions related to covid, Q? Joke about the Epstein node.</a:t>
            </a:r>
          </a:p>
        </p:txBody>
      </p:sp>
      <p:sp>
        <p:nvSpPr>
          <p:cNvPr id="4" name="Slide Number Placeholder 3"/>
          <p:cNvSpPr>
            <a:spLocks noGrp="1"/>
          </p:cNvSpPr>
          <p:nvPr>
            <p:ph type="sldNum" sz="quarter" idx="5"/>
          </p:nvPr>
        </p:nvSpPr>
        <p:spPr/>
        <p:txBody>
          <a:bodyPr/>
          <a:lstStyle/>
          <a:p>
            <a:fld id="{23483058-6448-409A-A6CA-B46DE8A4FA1A}" type="slidenum">
              <a:rPr lang="en-US" smtClean="0"/>
              <a:t>12</a:t>
            </a:fld>
            <a:endParaRPr lang="en-US"/>
          </a:p>
        </p:txBody>
      </p:sp>
    </p:spTree>
    <p:extLst>
      <p:ext uri="{BB962C8B-B14F-4D97-AF65-F5344CB8AC3E}">
        <p14:creationId xmlns:p14="http://schemas.microsoft.com/office/powerpoint/2010/main" val="426250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vaccines become more available, discussion overwhelmingly shifts to accounts of side-effects and emotional responses…some hesitant, some happy about vaccines</a:t>
            </a:r>
          </a:p>
        </p:txBody>
      </p:sp>
      <p:sp>
        <p:nvSpPr>
          <p:cNvPr id="4" name="Slide Number Placeholder 3"/>
          <p:cNvSpPr>
            <a:spLocks noGrp="1"/>
          </p:cNvSpPr>
          <p:nvPr>
            <p:ph type="sldNum" sz="quarter" idx="5"/>
          </p:nvPr>
        </p:nvSpPr>
        <p:spPr/>
        <p:txBody>
          <a:bodyPr/>
          <a:lstStyle/>
          <a:p>
            <a:fld id="{23483058-6448-409A-A6CA-B46DE8A4FA1A}" type="slidenum">
              <a:rPr lang="en-US" smtClean="0"/>
              <a:t>14</a:t>
            </a:fld>
            <a:endParaRPr lang="en-US"/>
          </a:p>
        </p:txBody>
      </p:sp>
    </p:spTree>
    <p:extLst>
      <p:ext uri="{BB962C8B-B14F-4D97-AF65-F5344CB8AC3E}">
        <p14:creationId xmlns:p14="http://schemas.microsoft.com/office/powerpoint/2010/main" val="25675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story is reflected with the ego networks. </a:t>
            </a:r>
            <a:r>
              <a:rPr lang="en-US" dirty="0" err="1"/>
              <a:t>Coronavirs</a:t>
            </a:r>
            <a:r>
              <a:rPr lang="en-US" dirty="0"/>
              <a:t> is very faint here and vaccine discussions appeared to focused on the flu vaccine.</a:t>
            </a:r>
          </a:p>
        </p:txBody>
      </p:sp>
      <p:sp>
        <p:nvSpPr>
          <p:cNvPr id="4" name="Slide Number Placeholder 3"/>
          <p:cNvSpPr>
            <a:spLocks noGrp="1"/>
          </p:cNvSpPr>
          <p:nvPr>
            <p:ph type="sldNum" sz="quarter" idx="5"/>
          </p:nvPr>
        </p:nvSpPr>
        <p:spPr/>
        <p:txBody>
          <a:bodyPr/>
          <a:lstStyle/>
          <a:p>
            <a:fld id="{23483058-6448-409A-A6CA-B46DE8A4FA1A}" type="slidenum">
              <a:rPr lang="en-US" smtClean="0"/>
              <a:t>15</a:t>
            </a:fld>
            <a:endParaRPr lang="en-US"/>
          </a:p>
        </p:txBody>
      </p:sp>
    </p:spTree>
    <p:extLst>
      <p:ext uri="{BB962C8B-B14F-4D97-AF65-F5344CB8AC3E}">
        <p14:creationId xmlns:p14="http://schemas.microsoft.com/office/powerpoint/2010/main" val="32141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 is still prevalent but covid related terms are beginning to appear.</a:t>
            </a:r>
          </a:p>
        </p:txBody>
      </p:sp>
      <p:sp>
        <p:nvSpPr>
          <p:cNvPr id="4" name="Slide Number Placeholder 3"/>
          <p:cNvSpPr>
            <a:spLocks noGrp="1"/>
          </p:cNvSpPr>
          <p:nvPr>
            <p:ph type="sldNum" sz="quarter" idx="5"/>
          </p:nvPr>
        </p:nvSpPr>
        <p:spPr/>
        <p:txBody>
          <a:bodyPr/>
          <a:lstStyle/>
          <a:p>
            <a:fld id="{23483058-6448-409A-A6CA-B46DE8A4FA1A}" type="slidenum">
              <a:rPr lang="en-US" smtClean="0"/>
              <a:t>16</a:t>
            </a:fld>
            <a:endParaRPr lang="en-US"/>
          </a:p>
        </p:txBody>
      </p:sp>
    </p:spTree>
    <p:extLst>
      <p:ext uri="{BB962C8B-B14F-4D97-AF65-F5344CB8AC3E}">
        <p14:creationId xmlns:p14="http://schemas.microsoft.com/office/powerpoint/2010/main" val="362200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83058-6448-409A-A6CA-B46DE8A4FA1A}" type="slidenum">
              <a:rPr lang="en-US" smtClean="0"/>
              <a:t>17</a:t>
            </a:fld>
            <a:endParaRPr lang="en-US"/>
          </a:p>
        </p:txBody>
      </p:sp>
    </p:spTree>
    <p:extLst>
      <p:ext uri="{BB962C8B-B14F-4D97-AF65-F5344CB8AC3E}">
        <p14:creationId xmlns:p14="http://schemas.microsoft.com/office/powerpoint/2010/main" val="3531387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with autho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0A12-4281-3148-929F-E1987EBF08E0}"/>
              </a:ext>
            </a:extLst>
          </p:cNvPr>
          <p:cNvSpPr>
            <a:spLocks noGrp="1"/>
          </p:cNvSpPr>
          <p:nvPr>
            <p:ph type="ctrTitle" hasCustomPrompt="1"/>
          </p:nvPr>
        </p:nvSpPr>
        <p:spPr>
          <a:xfrm>
            <a:off x="836140" y="3200400"/>
            <a:ext cx="10519719" cy="1828800"/>
          </a:xfrm>
        </p:spPr>
        <p:txBody>
          <a:bodyPr anchor="ctr">
            <a:normAutofit/>
          </a:bodyPr>
          <a:lstStyle>
            <a:lvl1pPr algn="ctr">
              <a:defRPr sz="4400" b="0">
                <a:solidFill>
                  <a:schemeClr val="bg1">
                    <a:lumMod val="95000"/>
                  </a:schemeClr>
                </a:solidFill>
              </a:defRPr>
            </a:lvl1pPr>
          </a:lstStyle>
          <a:p>
            <a:r>
              <a:rPr lang="en-US" dirty="0"/>
              <a:t>Add Presentation Title Here</a:t>
            </a:r>
          </a:p>
        </p:txBody>
      </p:sp>
      <p:sp>
        <p:nvSpPr>
          <p:cNvPr id="3" name="Subtitle 2">
            <a:extLst>
              <a:ext uri="{FF2B5EF4-FFF2-40B4-BE49-F238E27FC236}">
                <a16:creationId xmlns:a16="http://schemas.microsoft.com/office/drawing/2014/main" id="{0E99535E-4F1B-2B4A-99D0-7D23A2653B35}"/>
              </a:ext>
            </a:extLst>
          </p:cNvPr>
          <p:cNvSpPr>
            <a:spLocks noGrp="1"/>
          </p:cNvSpPr>
          <p:nvPr>
            <p:ph type="subTitle" idx="1" hasCustomPrompt="1"/>
          </p:nvPr>
        </p:nvSpPr>
        <p:spPr>
          <a:xfrm>
            <a:off x="836140" y="5490664"/>
            <a:ext cx="10519718" cy="1058416"/>
          </a:xfrm>
          <a:prstGeom prst="rect">
            <a:avLst/>
          </a:prstGeom>
        </p:spPr>
        <p:txBody>
          <a:bodyPr/>
          <a:lstStyle>
            <a:lvl1pPr marL="0" indent="0" algn="ctr">
              <a:spcBef>
                <a:spcPts val="600"/>
              </a:spcBef>
              <a:buNone/>
              <a:defRPr sz="2400">
                <a:solidFill>
                  <a:srgbClr val="F6941F"/>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Here</a:t>
            </a:r>
          </a:p>
          <a:p>
            <a:r>
              <a:rPr lang="en-US" dirty="0"/>
              <a:t>Position Title</a:t>
            </a:r>
          </a:p>
        </p:txBody>
      </p:sp>
    </p:spTree>
    <p:extLst>
      <p:ext uri="{BB962C8B-B14F-4D97-AF65-F5344CB8AC3E}">
        <p14:creationId xmlns:p14="http://schemas.microsoft.com/office/powerpoint/2010/main" val="913203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273D-4579-6B48-84A6-610C8D75760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Topic Goes Here</a:t>
            </a:r>
          </a:p>
        </p:txBody>
      </p:sp>
      <p:sp>
        <p:nvSpPr>
          <p:cNvPr id="3" name="Content Placeholder 2">
            <a:extLst>
              <a:ext uri="{FF2B5EF4-FFF2-40B4-BE49-F238E27FC236}">
                <a16:creationId xmlns:a16="http://schemas.microsoft.com/office/drawing/2014/main" id="{F501B71C-1414-4344-BE9A-4E5AB22248A6}"/>
              </a:ext>
            </a:extLst>
          </p:cNvPr>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51BA34D-8BD6-7B4E-901E-37B5C80DC54D}"/>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Subtopic goes here.</a:t>
            </a:r>
          </a:p>
        </p:txBody>
      </p:sp>
    </p:spTree>
    <p:extLst>
      <p:ext uri="{BB962C8B-B14F-4D97-AF65-F5344CB8AC3E}">
        <p14:creationId xmlns:p14="http://schemas.microsoft.com/office/powerpoint/2010/main" val="31301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362D-8175-DD49-A168-0502388E8FA9}"/>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Topic Goes Here</a:t>
            </a:r>
          </a:p>
        </p:txBody>
      </p:sp>
      <p:sp>
        <p:nvSpPr>
          <p:cNvPr id="3" name="Picture Placeholder 2">
            <a:extLst>
              <a:ext uri="{FF2B5EF4-FFF2-40B4-BE49-F238E27FC236}">
                <a16:creationId xmlns:a16="http://schemas.microsoft.com/office/drawing/2014/main" id="{D74E1B8F-0647-594C-B682-05977D5B1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CB84CC-AAAA-E748-9A78-C4C9DD0F22BC}"/>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Supporting info goes here.</a:t>
            </a:r>
          </a:p>
        </p:txBody>
      </p:sp>
    </p:spTree>
    <p:extLst>
      <p:ext uri="{BB962C8B-B14F-4D97-AF65-F5344CB8AC3E}">
        <p14:creationId xmlns:p14="http://schemas.microsoft.com/office/powerpoint/2010/main" val="451342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no autho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0A12-4281-3148-929F-E1987EBF08E0}"/>
              </a:ext>
            </a:extLst>
          </p:cNvPr>
          <p:cNvSpPr>
            <a:spLocks noGrp="1"/>
          </p:cNvSpPr>
          <p:nvPr>
            <p:ph type="ctrTitle" hasCustomPrompt="1"/>
          </p:nvPr>
        </p:nvSpPr>
        <p:spPr>
          <a:xfrm>
            <a:off x="836140" y="2057400"/>
            <a:ext cx="10519719" cy="2743200"/>
          </a:xfrm>
          <a:prstGeom prst="rect">
            <a:avLst/>
          </a:prstGeom>
        </p:spPr>
        <p:txBody>
          <a:bodyPr anchor="ctr">
            <a:normAutofit/>
          </a:bodyPr>
          <a:lstStyle>
            <a:lvl1pPr algn="ctr">
              <a:defRPr sz="4400" b="0">
                <a:solidFill>
                  <a:srgbClr val="F6941F"/>
                </a:solidFill>
              </a:defRPr>
            </a:lvl1pPr>
          </a:lstStyle>
          <a:p>
            <a:r>
              <a:rPr lang="en-US" dirty="0"/>
              <a:t>Section Header Goes Here</a:t>
            </a:r>
          </a:p>
        </p:txBody>
      </p:sp>
    </p:spTree>
    <p:extLst>
      <p:ext uri="{BB962C8B-B14F-4D97-AF65-F5344CB8AC3E}">
        <p14:creationId xmlns:p14="http://schemas.microsoft.com/office/powerpoint/2010/main" val="347909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with no autho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504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with autho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0A12-4281-3148-929F-E1987EBF08E0}"/>
              </a:ext>
            </a:extLst>
          </p:cNvPr>
          <p:cNvSpPr>
            <a:spLocks noGrp="1"/>
          </p:cNvSpPr>
          <p:nvPr>
            <p:ph type="ctrTitle" hasCustomPrompt="1"/>
          </p:nvPr>
        </p:nvSpPr>
        <p:spPr>
          <a:xfrm>
            <a:off x="836140" y="1043609"/>
            <a:ext cx="10519719" cy="1828800"/>
          </a:xfrm>
        </p:spPr>
        <p:txBody>
          <a:bodyPr anchor="ctr">
            <a:normAutofit/>
          </a:bodyPr>
          <a:lstStyle>
            <a:lvl1pPr algn="ctr">
              <a:defRPr sz="4400" b="0">
                <a:solidFill>
                  <a:schemeClr val="bg1">
                    <a:lumMod val="95000"/>
                  </a:schemeClr>
                </a:solidFill>
              </a:defRPr>
            </a:lvl1pPr>
          </a:lstStyle>
          <a:p>
            <a:r>
              <a:rPr lang="en-US" dirty="0"/>
              <a:t>Questions?</a:t>
            </a:r>
          </a:p>
        </p:txBody>
      </p:sp>
      <p:sp>
        <p:nvSpPr>
          <p:cNvPr id="3" name="Subtitle 2">
            <a:extLst>
              <a:ext uri="{FF2B5EF4-FFF2-40B4-BE49-F238E27FC236}">
                <a16:creationId xmlns:a16="http://schemas.microsoft.com/office/drawing/2014/main" id="{0E99535E-4F1B-2B4A-99D0-7D23A2653B35}"/>
              </a:ext>
            </a:extLst>
          </p:cNvPr>
          <p:cNvSpPr>
            <a:spLocks noGrp="1"/>
          </p:cNvSpPr>
          <p:nvPr>
            <p:ph type="subTitle" idx="1" hasCustomPrompt="1"/>
          </p:nvPr>
        </p:nvSpPr>
        <p:spPr>
          <a:xfrm>
            <a:off x="836140" y="3333873"/>
            <a:ext cx="10519718" cy="1058416"/>
          </a:xfrm>
          <a:prstGeom prst="rect">
            <a:avLst/>
          </a:prstGeom>
        </p:spPr>
        <p:txBody>
          <a:bodyPr/>
          <a:lstStyle>
            <a:lvl1pPr marL="0" indent="0" algn="ctr">
              <a:spcBef>
                <a:spcPts val="600"/>
              </a:spcBef>
              <a:buNone/>
              <a:defRPr sz="2400">
                <a:solidFill>
                  <a:srgbClr val="F6941F"/>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Additional information here.</a:t>
            </a:r>
          </a:p>
        </p:txBody>
      </p:sp>
    </p:spTree>
    <p:extLst>
      <p:ext uri="{BB962C8B-B14F-4D97-AF65-F5344CB8AC3E}">
        <p14:creationId xmlns:p14="http://schemas.microsoft.com/office/powerpoint/2010/main" val="1180419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autho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0A12-4281-3148-929F-E1987EBF08E0}"/>
              </a:ext>
            </a:extLst>
          </p:cNvPr>
          <p:cNvSpPr>
            <a:spLocks noGrp="1"/>
          </p:cNvSpPr>
          <p:nvPr>
            <p:ph type="ctrTitle" hasCustomPrompt="1"/>
          </p:nvPr>
        </p:nvSpPr>
        <p:spPr>
          <a:xfrm>
            <a:off x="836140" y="1282148"/>
            <a:ext cx="10519719" cy="2743200"/>
          </a:xfrm>
        </p:spPr>
        <p:txBody>
          <a:bodyPr anchor="ctr">
            <a:normAutofit/>
          </a:bodyPr>
          <a:lstStyle>
            <a:lvl1pPr algn="ctr">
              <a:defRPr sz="4400" b="0">
                <a:solidFill>
                  <a:schemeClr val="bg1">
                    <a:lumMod val="95000"/>
                  </a:schemeClr>
                </a:solidFill>
              </a:defRPr>
            </a:lvl1pPr>
          </a:lstStyle>
          <a:p>
            <a:r>
              <a:rPr lang="en-US" dirty="0"/>
              <a:t>Questions?</a:t>
            </a:r>
          </a:p>
        </p:txBody>
      </p:sp>
    </p:spTree>
    <p:extLst>
      <p:ext uri="{BB962C8B-B14F-4D97-AF65-F5344CB8AC3E}">
        <p14:creationId xmlns:p14="http://schemas.microsoft.com/office/powerpoint/2010/main" val="1047597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no autho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15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no autho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0A12-4281-3148-929F-E1987EBF08E0}"/>
              </a:ext>
            </a:extLst>
          </p:cNvPr>
          <p:cNvSpPr>
            <a:spLocks noGrp="1"/>
          </p:cNvSpPr>
          <p:nvPr>
            <p:ph type="ctrTitle" hasCustomPrompt="1"/>
          </p:nvPr>
        </p:nvSpPr>
        <p:spPr>
          <a:xfrm>
            <a:off x="836140" y="3200400"/>
            <a:ext cx="10519719" cy="2743200"/>
          </a:xfrm>
        </p:spPr>
        <p:txBody>
          <a:bodyPr anchor="ctr">
            <a:normAutofit/>
          </a:bodyPr>
          <a:lstStyle>
            <a:lvl1pPr algn="ctr">
              <a:defRPr sz="4400" b="0">
                <a:solidFill>
                  <a:schemeClr val="bg1">
                    <a:lumMod val="95000"/>
                  </a:schemeClr>
                </a:solidFill>
              </a:defRPr>
            </a:lvl1pPr>
          </a:lstStyle>
          <a:p>
            <a:r>
              <a:rPr lang="en-US" dirty="0"/>
              <a:t>Add Presentation Title Here</a:t>
            </a:r>
          </a:p>
        </p:txBody>
      </p:sp>
    </p:spTree>
    <p:extLst>
      <p:ext uri="{BB962C8B-B14F-4D97-AF65-F5344CB8AC3E}">
        <p14:creationId xmlns:p14="http://schemas.microsoft.com/office/powerpoint/2010/main" val="362997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3F0A-C91C-DF42-8392-2EEE75A13307}"/>
              </a:ext>
            </a:extLst>
          </p:cNvPr>
          <p:cNvSpPr>
            <a:spLocks noGrp="1"/>
          </p:cNvSpPr>
          <p:nvPr>
            <p:ph type="title" hasCustomPrompt="1"/>
          </p:nvPr>
        </p:nvSpPr>
        <p:spPr/>
        <p:txBody>
          <a:bodyPr/>
          <a:lstStyle/>
          <a:p>
            <a:r>
              <a:rPr lang="en-US" dirty="0"/>
              <a:t>Topic Goes Here</a:t>
            </a:r>
          </a:p>
        </p:txBody>
      </p:sp>
      <p:sp>
        <p:nvSpPr>
          <p:cNvPr id="3" name="Content Placeholder 2">
            <a:extLst>
              <a:ext uri="{FF2B5EF4-FFF2-40B4-BE49-F238E27FC236}">
                <a16:creationId xmlns:a16="http://schemas.microsoft.com/office/drawing/2014/main" id="{5A0C5E1C-B105-0F49-A6C6-1C4F8120FE4C}"/>
              </a:ext>
            </a:extLst>
          </p:cNvPr>
          <p:cNvSpPr>
            <a:spLocks noGrp="1"/>
          </p:cNvSpPr>
          <p:nvPr>
            <p:ph idx="1" hasCustomPrompt="1"/>
          </p:nvPr>
        </p:nvSpPr>
        <p:spPr/>
        <p:txBody>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2839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5CD8-92E6-4E4C-A9ED-60997ACD78AA}"/>
              </a:ext>
            </a:extLst>
          </p:cNvPr>
          <p:cNvSpPr>
            <a:spLocks noGrp="1"/>
          </p:cNvSpPr>
          <p:nvPr>
            <p:ph type="title" hasCustomPrompt="1"/>
          </p:nvPr>
        </p:nvSpPr>
        <p:spPr/>
        <p:txBody>
          <a:bodyPr/>
          <a:lstStyle/>
          <a:p>
            <a:r>
              <a:rPr lang="en-US" dirty="0"/>
              <a:t>Topic Goes Here</a:t>
            </a:r>
          </a:p>
        </p:txBody>
      </p:sp>
      <p:sp>
        <p:nvSpPr>
          <p:cNvPr id="3" name="Content Placeholder 2">
            <a:extLst>
              <a:ext uri="{FF2B5EF4-FFF2-40B4-BE49-F238E27FC236}">
                <a16:creationId xmlns:a16="http://schemas.microsoft.com/office/drawing/2014/main" id="{8534DA1E-E118-7347-90CE-2FEA4D5526C3}"/>
              </a:ext>
            </a:extLst>
          </p:cNvPr>
          <p:cNvSpPr>
            <a:spLocks noGrp="1"/>
          </p:cNvSpPr>
          <p:nvPr>
            <p:ph sz="half" idx="1" hasCustomPrompt="1"/>
          </p:nvPr>
        </p:nvSpPr>
        <p:spPr>
          <a:xfrm>
            <a:off x="838200" y="1825625"/>
            <a:ext cx="5181600" cy="4351338"/>
          </a:xfrm>
        </p:spPr>
        <p:txBody>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91474E-95C5-A941-B049-6B2533128632}"/>
              </a:ext>
            </a:extLst>
          </p:cNvPr>
          <p:cNvSpPr>
            <a:spLocks noGrp="1"/>
          </p:cNvSpPr>
          <p:nvPr>
            <p:ph sz="half" idx="2" hasCustomPrompt="1"/>
          </p:nvPr>
        </p:nvSpPr>
        <p:spPr>
          <a:xfrm>
            <a:off x="6172200" y="1825625"/>
            <a:ext cx="5181600" cy="4351338"/>
          </a:xfrm>
        </p:spPr>
        <p:txBody>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991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02A6-8129-8A42-AE30-B8800232CDAB}"/>
              </a:ext>
            </a:extLst>
          </p:cNvPr>
          <p:cNvSpPr>
            <a:spLocks noGrp="1"/>
          </p:cNvSpPr>
          <p:nvPr>
            <p:ph type="ctrTitle" hasCustomPrompt="1"/>
          </p:nvPr>
        </p:nvSpPr>
        <p:spPr>
          <a:xfrm>
            <a:off x="611256" y="1041400"/>
            <a:ext cx="10969487" cy="2387600"/>
          </a:xfrm>
        </p:spPr>
        <p:txBody>
          <a:bodyPr anchor="b"/>
          <a:lstStyle>
            <a:lvl1pPr algn="l">
              <a:defRPr sz="6000"/>
            </a:lvl1pPr>
          </a:lstStyle>
          <a:p>
            <a:r>
              <a:rPr lang="en-US" dirty="0"/>
              <a:t>Topic Goes Here</a:t>
            </a:r>
          </a:p>
        </p:txBody>
      </p:sp>
      <p:sp>
        <p:nvSpPr>
          <p:cNvPr id="3" name="Subtitle 2">
            <a:extLst>
              <a:ext uri="{FF2B5EF4-FFF2-40B4-BE49-F238E27FC236}">
                <a16:creationId xmlns:a16="http://schemas.microsoft.com/office/drawing/2014/main" id="{5DA41C35-DA28-DC40-8D13-E0E6E7ED1722}"/>
              </a:ext>
            </a:extLst>
          </p:cNvPr>
          <p:cNvSpPr>
            <a:spLocks noGrp="1"/>
          </p:cNvSpPr>
          <p:nvPr>
            <p:ph type="subTitle" idx="1" hasCustomPrompt="1"/>
          </p:nvPr>
        </p:nvSpPr>
        <p:spPr>
          <a:xfrm>
            <a:off x="611256" y="3521075"/>
            <a:ext cx="10969487"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Supporting info goes here.</a:t>
            </a:r>
          </a:p>
        </p:txBody>
      </p:sp>
    </p:spTree>
    <p:extLst>
      <p:ext uri="{BB962C8B-B14F-4D97-AF65-F5344CB8AC3E}">
        <p14:creationId xmlns:p14="http://schemas.microsoft.com/office/powerpoint/2010/main" val="95924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86D4-822F-6440-8820-D2F5AA7C1E52}"/>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Topic Goes Here</a:t>
            </a:r>
          </a:p>
        </p:txBody>
      </p:sp>
      <p:sp>
        <p:nvSpPr>
          <p:cNvPr id="3" name="Text Placeholder 2">
            <a:extLst>
              <a:ext uri="{FF2B5EF4-FFF2-40B4-BE49-F238E27FC236}">
                <a16:creationId xmlns:a16="http://schemas.microsoft.com/office/drawing/2014/main" id="{2B887203-5679-774E-8106-D39A68918F7A}"/>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Supporting info goes here.</a:t>
            </a:r>
          </a:p>
        </p:txBody>
      </p:sp>
    </p:spTree>
    <p:extLst>
      <p:ext uri="{BB962C8B-B14F-4D97-AF65-F5344CB8AC3E}">
        <p14:creationId xmlns:p14="http://schemas.microsoft.com/office/powerpoint/2010/main" val="3908222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FB54-DD7A-B840-BEE9-133B46091FB4}"/>
              </a:ext>
            </a:extLst>
          </p:cNvPr>
          <p:cNvSpPr>
            <a:spLocks noGrp="1"/>
          </p:cNvSpPr>
          <p:nvPr>
            <p:ph type="title" hasCustomPrompt="1"/>
          </p:nvPr>
        </p:nvSpPr>
        <p:spPr>
          <a:xfrm>
            <a:off x="839788" y="365125"/>
            <a:ext cx="10515600" cy="1325563"/>
          </a:xfrm>
        </p:spPr>
        <p:txBody>
          <a:bodyPr/>
          <a:lstStyle/>
          <a:p>
            <a:r>
              <a:rPr lang="en-US" dirty="0"/>
              <a:t>Topic Goes Here</a:t>
            </a:r>
          </a:p>
        </p:txBody>
      </p:sp>
      <p:sp>
        <p:nvSpPr>
          <p:cNvPr id="3" name="Text Placeholder 2">
            <a:extLst>
              <a:ext uri="{FF2B5EF4-FFF2-40B4-BE49-F238E27FC236}">
                <a16:creationId xmlns:a16="http://schemas.microsoft.com/office/drawing/2014/main" id="{64DE187C-7D18-F043-8D7E-9174E1D20505}"/>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First category goes here</a:t>
            </a:r>
          </a:p>
        </p:txBody>
      </p:sp>
      <p:sp>
        <p:nvSpPr>
          <p:cNvPr id="4" name="Content Placeholder 3">
            <a:extLst>
              <a:ext uri="{FF2B5EF4-FFF2-40B4-BE49-F238E27FC236}">
                <a16:creationId xmlns:a16="http://schemas.microsoft.com/office/drawing/2014/main" id="{C477AA01-5E3B-9947-94E9-8DBEBB24FB1D}"/>
              </a:ext>
            </a:extLst>
          </p:cNvPr>
          <p:cNvSpPr>
            <a:spLocks noGrp="1"/>
          </p:cNvSpPr>
          <p:nvPr>
            <p:ph sz="half" idx="2" hasCustomPrompt="1"/>
          </p:nvPr>
        </p:nvSpPr>
        <p:spPr>
          <a:xfrm>
            <a:off x="839788" y="2505075"/>
            <a:ext cx="5157787" cy="3684588"/>
          </a:xfrm>
        </p:spPr>
        <p:txBody>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C4926A0-D74B-7040-9576-08885A9CBC03}"/>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Second category goes here</a:t>
            </a:r>
          </a:p>
        </p:txBody>
      </p:sp>
      <p:sp>
        <p:nvSpPr>
          <p:cNvPr id="6" name="Content Placeholder 5">
            <a:extLst>
              <a:ext uri="{FF2B5EF4-FFF2-40B4-BE49-F238E27FC236}">
                <a16:creationId xmlns:a16="http://schemas.microsoft.com/office/drawing/2014/main" id="{E9482541-84DE-0A4A-B452-4A72AA5D829F}"/>
              </a:ext>
            </a:extLst>
          </p:cNvPr>
          <p:cNvSpPr>
            <a:spLocks noGrp="1"/>
          </p:cNvSpPr>
          <p:nvPr>
            <p:ph sz="quarter" idx="4" hasCustomPrompt="1"/>
          </p:nvPr>
        </p:nvSpPr>
        <p:spPr>
          <a:xfrm>
            <a:off x="6172200" y="2505075"/>
            <a:ext cx="5183188" cy="3684588"/>
          </a:xfrm>
        </p:spPr>
        <p:txBody>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0995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CC42-4E0F-7245-80A3-DBFC04076333}"/>
              </a:ext>
            </a:extLst>
          </p:cNvPr>
          <p:cNvSpPr>
            <a:spLocks noGrp="1"/>
          </p:cNvSpPr>
          <p:nvPr>
            <p:ph type="title" hasCustomPrompt="1"/>
          </p:nvPr>
        </p:nvSpPr>
        <p:spPr/>
        <p:txBody>
          <a:bodyPr/>
          <a:lstStyle/>
          <a:p>
            <a:r>
              <a:rPr lang="en-US" dirty="0"/>
              <a:t>Topic Goes Here</a:t>
            </a:r>
          </a:p>
        </p:txBody>
      </p:sp>
    </p:spTree>
    <p:extLst>
      <p:ext uri="{BB962C8B-B14F-4D97-AF65-F5344CB8AC3E}">
        <p14:creationId xmlns:p14="http://schemas.microsoft.com/office/powerpoint/2010/main" val="132871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90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811D2F-26DE-CC49-AE0B-7C2E4752E04D}"/>
              </a:ext>
            </a:extLst>
          </p:cNvPr>
          <p:cNvPicPr>
            <a:picLocks noChangeAspect="1"/>
          </p:cNvPicPr>
          <p:nvPr userDrawn="1"/>
        </p:nvPicPr>
        <p:blipFill>
          <a:blip r:embed="rId4"/>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2EDE71F-BD04-B443-9A7D-D1BC754D27E3}"/>
              </a:ext>
            </a:extLst>
          </p:cNvPr>
          <p:cNvSpPr>
            <a:spLocks noGrp="1"/>
          </p:cNvSpPr>
          <p:nvPr>
            <p:ph type="title"/>
          </p:nvPr>
        </p:nvSpPr>
        <p:spPr>
          <a:xfrm>
            <a:off x="838200" y="3167959"/>
            <a:ext cx="10515600" cy="2745824"/>
          </a:xfrm>
          <a:prstGeom prst="rect">
            <a:avLst/>
          </a:prstGeom>
        </p:spPr>
        <p:txBody>
          <a:bodyPr vert="horz" lIns="91440" tIns="45720" rIns="91440" bIns="45720" rtlCol="0" anchor="ctr">
            <a:normAutofit/>
          </a:bodyPr>
          <a:lstStyle/>
          <a:p>
            <a:r>
              <a:rPr lang="en-US" dirty="0"/>
              <a:t>Add Presentation Title Here</a:t>
            </a:r>
          </a:p>
        </p:txBody>
      </p:sp>
    </p:spTree>
    <p:extLst>
      <p:ext uri="{BB962C8B-B14F-4D97-AF65-F5344CB8AC3E}">
        <p14:creationId xmlns:p14="http://schemas.microsoft.com/office/powerpoint/2010/main" val="2486928822"/>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ctr"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D28DF-B9B5-4240-B469-CE97AD99E533}"/>
              </a:ext>
            </a:extLst>
          </p:cNvPr>
          <p:cNvPicPr>
            <a:picLocks noChangeAspect="1"/>
          </p:cNvPicPr>
          <p:nvPr userDrawn="1"/>
        </p:nvPicPr>
        <p:blipFill>
          <a:blip r:embed="rId11"/>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BCD04139-7363-BE49-B955-130A8C2FFDE4}"/>
              </a:ext>
            </a:extLst>
          </p:cNvPr>
          <p:cNvSpPr>
            <a:spLocks noGrp="1"/>
          </p:cNvSpPr>
          <p:nvPr>
            <p:ph type="title"/>
          </p:nvPr>
        </p:nvSpPr>
        <p:spPr>
          <a:xfrm>
            <a:off x="838200" y="454577"/>
            <a:ext cx="10515600" cy="1325563"/>
          </a:xfrm>
          <a:prstGeom prst="rect">
            <a:avLst/>
          </a:prstGeom>
        </p:spPr>
        <p:txBody>
          <a:bodyPr vert="horz" lIns="91440" tIns="45720" rIns="91440" bIns="45720" rtlCol="0" anchor="ctr">
            <a:normAutofit/>
          </a:bodyPr>
          <a:lstStyle/>
          <a:p>
            <a:r>
              <a:rPr lang="en-US" dirty="0"/>
              <a:t>Topic Goes Here</a:t>
            </a:r>
          </a:p>
        </p:txBody>
      </p:sp>
      <p:sp>
        <p:nvSpPr>
          <p:cNvPr id="3" name="Text Placeholder 2">
            <a:extLst>
              <a:ext uri="{FF2B5EF4-FFF2-40B4-BE49-F238E27FC236}">
                <a16:creationId xmlns:a16="http://schemas.microsoft.com/office/drawing/2014/main" id="{1A84F40F-5806-B842-B69A-01A556490CE2}"/>
              </a:ext>
            </a:extLst>
          </p:cNvPr>
          <p:cNvSpPr>
            <a:spLocks noGrp="1"/>
          </p:cNvSpPr>
          <p:nvPr>
            <p:ph type="body" idx="1"/>
          </p:nvPr>
        </p:nvSpPr>
        <p:spPr>
          <a:xfrm>
            <a:off x="838200" y="1915077"/>
            <a:ext cx="10515600" cy="4351338"/>
          </a:xfrm>
          <a:prstGeom prst="rect">
            <a:avLst/>
          </a:prstGeom>
        </p:spPr>
        <p:txBody>
          <a:bodyPr vert="horz" lIns="91440" tIns="45720" rIns="91440" bIns="45720" rtlCol="0">
            <a:normAutofit/>
          </a:bodyPr>
          <a:lstStyle/>
          <a:p>
            <a:pPr lvl="0"/>
            <a:r>
              <a:rPr lang="en-US" dirty="0"/>
              <a:t>Supporting info goes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61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1"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6941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kern="1200">
          <a:solidFill>
            <a:srgbClr val="11574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811D2F-26DE-CC49-AE0B-7C2E4752E04D}"/>
              </a:ext>
            </a:extLst>
          </p:cNvPr>
          <p:cNvPicPr>
            <a:picLocks noChangeAspect="1"/>
          </p:cNvPicPr>
          <p:nvPr userDrawn="1"/>
        </p:nvPicPr>
        <p:blipFill>
          <a:blip r:embed="rId4"/>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2EDE71F-BD04-B443-9A7D-D1BC754D27E3}"/>
              </a:ext>
            </a:extLst>
          </p:cNvPr>
          <p:cNvSpPr>
            <a:spLocks noGrp="1"/>
          </p:cNvSpPr>
          <p:nvPr>
            <p:ph type="title"/>
          </p:nvPr>
        </p:nvSpPr>
        <p:spPr>
          <a:xfrm>
            <a:off x="838200" y="2056088"/>
            <a:ext cx="10515600" cy="2745824"/>
          </a:xfrm>
          <a:prstGeom prst="rect">
            <a:avLst/>
          </a:prstGeom>
        </p:spPr>
        <p:txBody>
          <a:bodyPr vert="horz" lIns="91440" tIns="45720" rIns="91440" bIns="45720" rtlCol="0" anchor="ctr">
            <a:normAutofit/>
          </a:bodyPr>
          <a:lstStyle/>
          <a:p>
            <a:r>
              <a:rPr lang="en-US" dirty="0"/>
              <a:t>Section Header Goes Here</a:t>
            </a:r>
          </a:p>
        </p:txBody>
      </p:sp>
    </p:spTree>
    <p:extLst>
      <p:ext uri="{BB962C8B-B14F-4D97-AF65-F5344CB8AC3E}">
        <p14:creationId xmlns:p14="http://schemas.microsoft.com/office/powerpoint/2010/main" val="2968704874"/>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defTabSz="914400" rtl="0" eaLnBrk="1" latinLnBrk="0" hangingPunct="1">
        <a:lnSpc>
          <a:spcPct val="90000"/>
        </a:lnSpc>
        <a:spcBef>
          <a:spcPct val="0"/>
        </a:spcBef>
        <a:buNone/>
        <a:defRPr sz="4400" kern="1200">
          <a:solidFill>
            <a:srgbClr val="F6941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811D2F-26DE-CC49-AE0B-7C2E4752E04D}"/>
              </a:ext>
            </a:extLst>
          </p:cNvPr>
          <p:cNvPicPr>
            <a:picLocks noChangeAspect="1"/>
          </p:cNvPicPr>
          <p:nvPr userDrawn="1"/>
        </p:nvPicPr>
        <p:blipFill>
          <a:blip r:embed="rId5"/>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2EDE71F-BD04-B443-9A7D-D1BC754D27E3}"/>
              </a:ext>
            </a:extLst>
          </p:cNvPr>
          <p:cNvSpPr>
            <a:spLocks noGrp="1"/>
          </p:cNvSpPr>
          <p:nvPr>
            <p:ph type="title"/>
          </p:nvPr>
        </p:nvSpPr>
        <p:spPr>
          <a:xfrm>
            <a:off x="838200" y="1279525"/>
            <a:ext cx="10515600" cy="2745824"/>
          </a:xfrm>
          <a:prstGeom prst="rect">
            <a:avLst/>
          </a:prstGeom>
        </p:spPr>
        <p:txBody>
          <a:bodyPr vert="horz" lIns="91440" tIns="45720" rIns="91440" bIns="45720" rtlCol="0" anchor="ctr">
            <a:normAutofit/>
          </a:bodyPr>
          <a:lstStyle/>
          <a:p>
            <a:r>
              <a:rPr lang="en-US" dirty="0"/>
              <a:t>Questions?</a:t>
            </a:r>
          </a:p>
        </p:txBody>
      </p:sp>
    </p:spTree>
    <p:extLst>
      <p:ext uri="{BB962C8B-B14F-4D97-AF65-F5344CB8AC3E}">
        <p14:creationId xmlns:p14="http://schemas.microsoft.com/office/powerpoint/2010/main" val="915515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DDBC-31B8-6247-AC66-3D9EC0C1FE34}"/>
              </a:ext>
            </a:extLst>
          </p:cNvPr>
          <p:cNvSpPr>
            <a:spLocks noGrp="1"/>
          </p:cNvSpPr>
          <p:nvPr>
            <p:ph type="ctrTitle"/>
          </p:nvPr>
        </p:nvSpPr>
        <p:spPr>
          <a:xfrm>
            <a:off x="836139" y="2438400"/>
            <a:ext cx="10519719" cy="1828800"/>
          </a:xfrm>
        </p:spPr>
        <p:txBody>
          <a:bodyPr>
            <a:normAutofit/>
          </a:bodyPr>
          <a:lstStyle/>
          <a:p>
            <a:r>
              <a:rPr lang="en-US" sz="3200" b="0" kern="1400" spc="-50" dirty="0">
                <a:solidFill>
                  <a:schemeClr val="bg1"/>
                </a:solidFill>
                <a:effectLst/>
                <a:ea typeface="Times New Roman" panose="02020603050405020304" pitchFamily="18" charset="0"/>
              </a:rPr>
              <a:t>Semantic Network and Content Analysis of COVID-19 Vaccine Related Social Media Text</a:t>
            </a:r>
            <a:endParaRPr lang="en-US" sz="2800" dirty="0">
              <a:solidFill>
                <a:schemeClr val="bg1"/>
              </a:solidFill>
            </a:endParaRPr>
          </a:p>
        </p:txBody>
      </p:sp>
      <p:sp>
        <p:nvSpPr>
          <p:cNvPr id="3" name="Subtitle 2">
            <a:extLst>
              <a:ext uri="{FF2B5EF4-FFF2-40B4-BE49-F238E27FC236}">
                <a16:creationId xmlns:a16="http://schemas.microsoft.com/office/drawing/2014/main" id="{C4A36EC5-EB92-B146-B15D-50F914B1F1F1}"/>
              </a:ext>
            </a:extLst>
          </p:cNvPr>
          <p:cNvSpPr>
            <a:spLocks noGrp="1"/>
          </p:cNvSpPr>
          <p:nvPr>
            <p:ph type="subTitle" idx="1"/>
          </p:nvPr>
        </p:nvSpPr>
        <p:spPr>
          <a:xfrm>
            <a:off x="1026640" y="4097006"/>
            <a:ext cx="10519718" cy="2760994"/>
          </a:xfrm>
        </p:spPr>
        <p:txBody>
          <a:bodyPr/>
          <a:lstStyle/>
          <a:p>
            <a:r>
              <a:rPr lang="en-US" sz="2400" i="1" baseline="30000" dirty="0">
                <a:solidFill>
                  <a:schemeClr val="bg1"/>
                </a:solidFill>
                <a:effectLst/>
                <a:ea typeface="Times New Roman" panose="02020603050405020304" pitchFamily="18" charset="0"/>
              </a:rPr>
              <a:t> </a:t>
            </a:r>
            <a:r>
              <a:rPr lang="en-US" sz="1600" dirty="0"/>
              <a:t>Chad A. Melton</a:t>
            </a:r>
            <a:r>
              <a:rPr lang="en-US" sz="1600" baseline="30000" dirty="0"/>
              <a:t>1</a:t>
            </a:r>
            <a:r>
              <a:rPr lang="en-US" dirty="0"/>
              <a:t>, </a:t>
            </a:r>
            <a:r>
              <a:rPr lang="en-US" sz="1600" b="0" kern="1400" spc="-50" dirty="0" err="1">
                <a:effectLst/>
                <a:ea typeface="Times New Roman" panose="02020603050405020304" pitchFamily="18" charset="0"/>
              </a:rPr>
              <a:t>Jintae</a:t>
            </a:r>
            <a:r>
              <a:rPr lang="en-US" sz="1600" b="0" kern="1400" spc="-50" dirty="0">
                <a:effectLst/>
                <a:ea typeface="Times New Roman" panose="02020603050405020304" pitchFamily="18" charset="0"/>
              </a:rPr>
              <a:t> Bae</a:t>
            </a:r>
            <a:r>
              <a:rPr lang="en-US" sz="1600" b="0" kern="1400" spc="-50" baseline="30000" dirty="0">
                <a:effectLst/>
                <a:ea typeface="Times New Roman" panose="02020603050405020304" pitchFamily="18" charset="0"/>
              </a:rPr>
              <a:t>2</a:t>
            </a:r>
            <a:r>
              <a:rPr lang="en-US" sz="1600" b="0" kern="1400" spc="-50" dirty="0">
                <a:effectLst/>
                <a:ea typeface="Times New Roman" panose="02020603050405020304" pitchFamily="18" charset="0"/>
              </a:rPr>
              <a:t>, </a:t>
            </a:r>
            <a:r>
              <a:rPr lang="en-US" sz="1600" b="0" kern="1400" spc="-50" dirty="0" err="1">
                <a:effectLst/>
                <a:ea typeface="Times New Roman" panose="02020603050405020304" pitchFamily="18" charset="0"/>
              </a:rPr>
              <a:t>Olufunto</a:t>
            </a:r>
            <a:r>
              <a:rPr lang="en-US" sz="1600" b="0" kern="1400" spc="-50" dirty="0">
                <a:effectLst/>
                <a:ea typeface="Times New Roman" panose="02020603050405020304" pitchFamily="18" charset="0"/>
              </a:rPr>
              <a:t> A. Olusanya</a:t>
            </a:r>
            <a:r>
              <a:rPr lang="en-US" sz="1600" b="0" kern="1400" spc="-50" baseline="30000" dirty="0">
                <a:effectLst/>
                <a:ea typeface="Times New Roman" panose="02020603050405020304" pitchFamily="18" charset="0"/>
              </a:rPr>
              <a:t>3</a:t>
            </a:r>
            <a:r>
              <a:rPr lang="en-US" sz="1600" b="0" kern="1400" spc="-50" dirty="0">
                <a:effectLst/>
                <a:ea typeface="Times New Roman" panose="02020603050405020304" pitchFamily="18" charset="0"/>
              </a:rPr>
              <a:t>, Jon </a:t>
            </a:r>
            <a:r>
              <a:rPr lang="en-US" sz="1600" b="0" kern="1400" spc="-50" dirty="0" err="1">
                <a:effectLst/>
                <a:ea typeface="Times New Roman" panose="02020603050405020304" pitchFamily="18" charset="0"/>
              </a:rPr>
              <a:t>Hael</a:t>
            </a:r>
            <a:r>
              <a:rPr lang="en-US" sz="1600" b="0" kern="1400" spc="-50" dirty="0">
                <a:effectLst/>
                <a:ea typeface="Times New Roman" panose="02020603050405020304" pitchFamily="18" charset="0"/>
              </a:rPr>
              <a:t> Brena</a:t>
            </a:r>
            <a:r>
              <a:rPr lang="en-US" sz="1600" b="0" kern="1400" spc="-50" baseline="30000" dirty="0">
                <a:effectLst/>
                <a:ea typeface="Times New Roman" panose="02020603050405020304" pitchFamily="18" charset="0"/>
              </a:rPr>
              <a:t>4</a:t>
            </a:r>
            <a:r>
              <a:rPr lang="en-US" sz="1600" b="0" kern="1400" spc="-50" dirty="0">
                <a:effectLst/>
                <a:ea typeface="Times New Roman" panose="02020603050405020304" pitchFamily="18" charset="0"/>
              </a:rPr>
              <a:t>, </a:t>
            </a:r>
            <a:r>
              <a:rPr lang="en-US" sz="1600" b="0" kern="1400" spc="-50" dirty="0" err="1">
                <a:effectLst/>
                <a:ea typeface="Times New Roman" panose="02020603050405020304" pitchFamily="18" charset="0"/>
              </a:rPr>
              <a:t>Eun</a:t>
            </a:r>
            <a:r>
              <a:rPr lang="en-US" sz="1600" b="0" kern="1400" spc="-50" dirty="0">
                <a:effectLst/>
                <a:ea typeface="Times New Roman" panose="02020603050405020304" pitchFamily="18" charset="0"/>
              </a:rPr>
              <a:t> Kyong Shin</a:t>
            </a:r>
            <a:r>
              <a:rPr lang="en-US" sz="1600" b="0" kern="1400" spc="-50" baseline="30000" dirty="0">
                <a:effectLst/>
                <a:ea typeface="Times New Roman" panose="02020603050405020304" pitchFamily="18" charset="0"/>
              </a:rPr>
              <a:t>2</a:t>
            </a:r>
            <a:r>
              <a:rPr lang="en-US" sz="1600" b="0" kern="1400" spc="-50" dirty="0">
                <a:effectLst/>
                <a:ea typeface="Times New Roman" panose="02020603050405020304" pitchFamily="18" charset="0"/>
              </a:rPr>
              <a:t>, and Arash Shaban-Nejad</a:t>
            </a:r>
            <a:r>
              <a:rPr lang="en-US" sz="1600" b="0" kern="1400" spc="-50" baseline="30000" dirty="0">
                <a:effectLst/>
                <a:ea typeface="Times New Roman" panose="02020603050405020304" pitchFamily="18" charset="0"/>
              </a:rPr>
              <a:t>1,3</a:t>
            </a:r>
          </a:p>
          <a:p>
            <a:endParaRPr lang="en-US" sz="1600" i="1" baseline="30000" dirty="0">
              <a:effectLst/>
              <a:ea typeface="Times New Roman" panose="02020603050405020304" pitchFamily="18" charset="0"/>
            </a:endParaRPr>
          </a:p>
          <a:p>
            <a:pPr marL="0" marR="0" hangingPunct="0">
              <a:spcBef>
                <a:spcPts val="0"/>
              </a:spcBef>
              <a:spcAft>
                <a:spcPts val="0"/>
              </a:spcAft>
            </a:pPr>
            <a:r>
              <a:rPr lang="en-US" sz="1400" i="1" baseline="30000" dirty="0">
                <a:solidFill>
                  <a:schemeClr val="bg1"/>
                </a:solidFill>
                <a:effectLst/>
                <a:ea typeface="Times New Roman" panose="02020603050405020304" pitchFamily="18" charset="0"/>
              </a:rPr>
              <a:t> </a:t>
            </a:r>
            <a:r>
              <a:rPr lang="en-US" sz="1400" i="1" baseline="30000" dirty="0">
                <a:solidFill>
                  <a:schemeClr val="bg1"/>
                </a:solidFill>
                <a:ea typeface="Times New Roman" panose="02020603050405020304" pitchFamily="18" charset="0"/>
              </a:rPr>
              <a:t>1 </a:t>
            </a:r>
            <a:r>
              <a:rPr lang="en-US" sz="1400" i="1" dirty="0">
                <a:solidFill>
                  <a:schemeClr val="bg1"/>
                </a:solidFill>
                <a:effectLst/>
                <a:ea typeface="Times New Roman" panose="02020603050405020304" pitchFamily="18" charset="0"/>
              </a:rPr>
              <a:t>Bredesen Center for Interdisciplinary Research and Graduate Education, University of Tennessee, Knoxville, TN, United States </a:t>
            </a:r>
          </a:p>
          <a:p>
            <a:pPr marL="0" marR="0" hangingPunct="0">
              <a:spcBef>
                <a:spcPts val="0"/>
              </a:spcBef>
              <a:spcAft>
                <a:spcPts val="0"/>
              </a:spcAft>
            </a:pPr>
            <a:endParaRPr lang="en-US" sz="1400" i="1" dirty="0">
              <a:solidFill>
                <a:schemeClr val="bg1"/>
              </a:solidFill>
              <a:effectLst/>
              <a:ea typeface="Times New Roman" panose="02020603050405020304" pitchFamily="18" charset="0"/>
            </a:endParaRPr>
          </a:p>
          <a:p>
            <a:pPr marL="0" marR="0" hangingPunct="0">
              <a:spcBef>
                <a:spcPts val="0"/>
              </a:spcBef>
              <a:spcAft>
                <a:spcPts val="0"/>
              </a:spcAft>
            </a:pPr>
            <a:r>
              <a:rPr lang="en-US" sz="1400" i="1" baseline="30000" dirty="0">
                <a:solidFill>
                  <a:schemeClr val="bg1"/>
                </a:solidFill>
                <a:effectLst/>
                <a:ea typeface="Times New Roman" panose="02020603050405020304" pitchFamily="18" charset="0"/>
              </a:rPr>
              <a:t>2</a:t>
            </a:r>
            <a:r>
              <a:rPr lang="en-US" sz="1400" i="1" dirty="0">
                <a:solidFill>
                  <a:schemeClr val="bg1"/>
                </a:solidFill>
                <a:effectLst/>
                <a:ea typeface="Times New Roman" panose="02020603050405020304" pitchFamily="18" charset="0"/>
              </a:rPr>
              <a:t>Korea University, Seoul,  South Korea</a:t>
            </a:r>
          </a:p>
          <a:p>
            <a:pPr marL="0" marR="0" hangingPunct="0">
              <a:spcBef>
                <a:spcPts val="0"/>
              </a:spcBef>
              <a:spcAft>
                <a:spcPts val="0"/>
              </a:spcAft>
            </a:pPr>
            <a:endParaRPr lang="en-US" sz="1400" i="1" dirty="0">
              <a:solidFill>
                <a:schemeClr val="bg1"/>
              </a:solidFill>
              <a:effectLst/>
              <a:ea typeface="Times New Roman" panose="02020603050405020304" pitchFamily="18" charset="0"/>
            </a:endParaRPr>
          </a:p>
          <a:p>
            <a:r>
              <a:rPr lang="en-US" sz="1400" b="1" i="1" baseline="30000" dirty="0">
                <a:solidFill>
                  <a:schemeClr val="bg1"/>
                </a:solidFill>
                <a:effectLst/>
                <a:ea typeface="Times New Roman" panose="02020603050405020304" pitchFamily="18" charset="0"/>
              </a:rPr>
              <a:t> </a:t>
            </a:r>
            <a:r>
              <a:rPr lang="en-US" sz="1400" b="1" i="1" baseline="30000" dirty="0">
                <a:solidFill>
                  <a:schemeClr val="bg1"/>
                </a:solidFill>
                <a:ea typeface="Times New Roman" panose="02020603050405020304" pitchFamily="18" charset="0"/>
              </a:rPr>
              <a:t>3</a:t>
            </a:r>
            <a:r>
              <a:rPr lang="en-US" sz="1400" i="1" dirty="0">
                <a:solidFill>
                  <a:schemeClr val="bg1"/>
                </a:solidFill>
                <a:effectLst/>
                <a:ea typeface="Times New Roman" panose="02020603050405020304" pitchFamily="18" charset="0"/>
              </a:rPr>
              <a:t>University of Tennessee Health Science Center-Oak-Ridge National Laboratory (UTHSC-ORNL) Center for Biomedical Informatics, Department of Pediatrics, College of Medicine, Memphis, TN, United States </a:t>
            </a:r>
          </a:p>
          <a:p>
            <a:endParaRPr lang="en-US" sz="1400" i="1" dirty="0">
              <a:solidFill>
                <a:schemeClr val="bg1"/>
              </a:solidFill>
              <a:effectLst/>
              <a:ea typeface="Times New Roman" panose="02020603050405020304" pitchFamily="18" charset="0"/>
            </a:endParaRPr>
          </a:p>
          <a:p>
            <a:r>
              <a:rPr lang="en-US" sz="1400" i="1" baseline="30000" dirty="0">
                <a:solidFill>
                  <a:schemeClr val="bg1"/>
                </a:solidFill>
                <a:effectLst/>
                <a:ea typeface="Times New Roman" panose="02020603050405020304" pitchFamily="18" charset="0"/>
              </a:rPr>
              <a:t>4</a:t>
            </a:r>
            <a:r>
              <a:rPr lang="en-US" sz="1400" i="1" dirty="0">
                <a:solidFill>
                  <a:schemeClr val="bg1"/>
                </a:solidFill>
                <a:effectLst/>
                <a:ea typeface="Times New Roman" panose="02020603050405020304" pitchFamily="18" charset="0"/>
              </a:rPr>
              <a:t>Sanger Institute, Cambridge, UK</a:t>
            </a:r>
            <a:endParaRPr lang="en-CA" sz="1400" i="1" baseline="30000" dirty="0">
              <a:solidFill>
                <a:schemeClr val="bg1"/>
              </a:solidFill>
            </a:endParaRPr>
          </a:p>
          <a:p>
            <a:endParaRPr lang="en-US" dirty="0"/>
          </a:p>
          <a:p>
            <a:endParaRPr lang="en-US" dirty="0"/>
          </a:p>
        </p:txBody>
      </p:sp>
    </p:spTree>
    <p:extLst>
      <p:ext uri="{BB962C8B-B14F-4D97-AF65-F5344CB8AC3E}">
        <p14:creationId xmlns:p14="http://schemas.microsoft.com/office/powerpoint/2010/main" val="214456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0F87-30B9-4148-A4DC-F34B0DC36E88}"/>
              </a:ext>
            </a:extLst>
          </p:cNvPr>
          <p:cNvSpPr>
            <a:spLocks noGrp="1"/>
          </p:cNvSpPr>
          <p:nvPr>
            <p:ph type="title"/>
          </p:nvPr>
        </p:nvSpPr>
        <p:spPr/>
        <p:txBody>
          <a:bodyPr/>
          <a:lstStyle/>
          <a:p>
            <a:r>
              <a:rPr lang="en-US" dirty="0"/>
              <a:t>Transitivity</a:t>
            </a:r>
          </a:p>
        </p:txBody>
      </p:sp>
      <p:pic>
        <p:nvPicPr>
          <p:cNvPr id="5" name="Picture 4" descr="Chart, line chart&#10;&#10;Description automatically generated">
            <a:extLst>
              <a:ext uri="{FF2B5EF4-FFF2-40B4-BE49-F238E27FC236}">
                <a16:creationId xmlns:a16="http://schemas.microsoft.com/office/drawing/2014/main" id="{095D1439-3B00-4029-A0E5-670C957FB3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0" t="5285"/>
          <a:stretch/>
        </p:blipFill>
        <p:spPr bwMode="auto">
          <a:xfrm>
            <a:off x="3945833" y="1090058"/>
            <a:ext cx="7745897" cy="46778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701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scatter chart&#10;&#10;Description automatically generated">
            <a:extLst>
              <a:ext uri="{FF2B5EF4-FFF2-40B4-BE49-F238E27FC236}">
                <a16:creationId xmlns:a16="http://schemas.microsoft.com/office/drawing/2014/main" id="{E238C037-872C-4F6A-9AE0-02D9E844B3B4}"/>
              </a:ext>
            </a:extLst>
          </p:cNvPr>
          <p:cNvPicPr>
            <a:picLocks noGrp="1" noChangeAspect="1"/>
          </p:cNvPicPr>
          <p:nvPr>
            <p:ph sz="half" idx="1"/>
          </p:nvPr>
        </p:nvPicPr>
        <p:blipFill rotWithShape="1">
          <a:blip r:embed="rId3"/>
          <a:srcRect l="7728" t="7215" r="6751" b="12979"/>
          <a:stretch/>
        </p:blipFill>
        <p:spPr>
          <a:xfrm>
            <a:off x="2753360" y="0"/>
            <a:ext cx="6685280" cy="6238692"/>
          </a:xfrm>
        </p:spPr>
      </p:pic>
      <p:sp>
        <p:nvSpPr>
          <p:cNvPr id="5" name="Title 1">
            <a:extLst>
              <a:ext uri="{FF2B5EF4-FFF2-40B4-BE49-F238E27FC236}">
                <a16:creationId xmlns:a16="http://schemas.microsoft.com/office/drawing/2014/main" id="{D2241250-A038-440B-8D9F-7CE14D4017FE}"/>
              </a:ext>
            </a:extLst>
          </p:cNvPr>
          <p:cNvSpPr>
            <a:spLocks noGrp="1"/>
          </p:cNvSpPr>
          <p:nvPr>
            <p:ph type="title"/>
          </p:nvPr>
        </p:nvSpPr>
        <p:spPr>
          <a:xfrm>
            <a:off x="0" y="0"/>
            <a:ext cx="3383943" cy="1686662"/>
          </a:xfrm>
        </p:spPr>
        <p:txBody>
          <a:bodyPr>
            <a:noAutofit/>
          </a:bodyPr>
          <a:lstStyle/>
          <a:p>
            <a:r>
              <a:rPr lang="en-US" sz="2400" dirty="0"/>
              <a:t>Betweenness Centrality: </a:t>
            </a:r>
            <a:br>
              <a:rPr lang="en-US" sz="2400" dirty="0"/>
            </a:br>
            <a:r>
              <a:rPr lang="en-US" sz="2400" dirty="0"/>
              <a:t>Feb 2020</a:t>
            </a:r>
          </a:p>
        </p:txBody>
      </p:sp>
      <p:pic>
        <p:nvPicPr>
          <p:cNvPr id="6" name="Content Placeholder 13" descr="Chart, scatter chart&#10;&#10;Description automatically generated">
            <a:extLst>
              <a:ext uri="{FF2B5EF4-FFF2-40B4-BE49-F238E27FC236}">
                <a16:creationId xmlns:a16="http://schemas.microsoft.com/office/drawing/2014/main" id="{FF9F167B-9F46-4F47-8590-2A297C1FCA58}"/>
              </a:ext>
            </a:extLst>
          </p:cNvPr>
          <p:cNvPicPr>
            <a:picLocks noChangeAspect="1"/>
          </p:cNvPicPr>
          <p:nvPr/>
        </p:nvPicPr>
        <p:blipFill rotWithShape="1">
          <a:blip r:embed="rId3"/>
          <a:srcRect l="7728" t="13188" r="6751" b="19735"/>
          <a:stretch/>
        </p:blipFill>
        <p:spPr>
          <a:xfrm>
            <a:off x="1964466" y="376311"/>
            <a:ext cx="7474174" cy="5862381"/>
          </a:xfrm>
          <a:prstGeom prst="rect">
            <a:avLst/>
          </a:prstGeom>
        </p:spPr>
      </p:pic>
      <p:sp>
        <p:nvSpPr>
          <p:cNvPr id="7" name="TextBox 6">
            <a:extLst>
              <a:ext uri="{FF2B5EF4-FFF2-40B4-BE49-F238E27FC236}">
                <a16:creationId xmlns:a16="http://schemas.microsoft.com/office/drawing/2014/main" id="{2B9206DB-A470-4EC9-A70A-3BF962B86A7A}"/>
              </a:ext>
            </a:extLst>
          </p:cNvPr>
          <p:cNvSpPr txBox="1"/>
          <p:nvPr/>
        </p:nvSpPr>
        <p:spPr>
          <a:xfrm>
            <a:off x="8753475" y="3119346"/>
            <a:ext cx="3162300" cy="2308324"/>
          </a:xfrm>
          <a:prstGeom prst="rect">
            <a:avLst/>
          </a:prstGeom>
          <a:noFill/>
        </p:spPr>
        <p:txBody>
          <a:bodyPr wrap="square">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Betweenness Centrality for September 2020. Nodes are indicated by orange circles and edges are indicated lines. Node size is reflective of the weight and edge thickness indicative of interconnectedness between nodes. </a:t>
            </a:r>
            <a:endParaRPr lang="en-US" sz="2800"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E7FC999D-643E-4E85-825A-47F9352D2337}"/>
              </a:ext>
            </a:extLst>
          </p:cNvPr>
          <p:cNvGraphicFramePr>
            <a:graphicFrameLocks noGrp="1"/>
          </p:cNvGraphicFramePr>
          <p:nvPr>
            <p:extLst>
              <p:ext uri="{D42A27DB-BD31-4B8C-83A1-F6EECF244321}">
                <p14:modId xmlns:p14="http://schemas.microsoft.com/office/powerpoint/2010/main" val="649742203"/>
              </p:ext>
            </p:extLst>
          </p:nvPr>
        </p:nvGraphicFramePr>
        <p:xfrm>
          <a:off x="180975" y="2047875"/>
          <a:ext cx="1410858" cy="4015740"/>
        </p:xfrm>
        <a:graphic>
          <a:graphicData uri="http://schemas.openxmlformats.org/drawingml/2006/table">
            <a:tbl>
              <a:tblPr/>
              <a:tblGrid>
                <a:gridCol w="705429">
                  <a:extLst>
                    <a:ext uri="{9D8B030D-6E8A-4147-A177-3AD203B41FA5}">
                      <a16:colId xmlns:a16="http://schemas.microsoft.com/office/drawing/2014/main" val="352927766"/>
                    </a:ext>
                  </a:extLst>
                </a:gridCol>
                <a:gridCol w="705429">
                  <a:extLst>
                    <a:ext uri="{9D8B030D-6E8A-4147-A177-3AD203B41FA5}">
                      <a16:colId xmlns:a16="http://schemas.microsoft.com/office/drawing/2014/main" val="135143060"/>
                    </a:ext>
                  </a:extLst>
                </a:gridCol>
              </a:tblGrid>
              <a:tr h="88066">
                <a:tc>
                  <a:txBody>
                    <a:bodyPr/>
                    <a:lstStyle/>
                    <a:p>
                      <a:pPr algn="l" fontAlgn="b"/>
                      <a:r>
                        <a:rPr lang="en-US" sz="1100" b="1" i="0" u="sng" strike="noStrike">
                          <a:solidFill>
                            <a:srgbClr val="000000"/>
                          </a:solidFill>
                          <a:effectLst/>
                          <a:latin typeface="Calibri" panose="020F0502020204030204" pitchFamily="34" charset="0"/>
                        </a:rPr>
                        <a:t>Node</a:t>
                      </a:r>
                    </a:p>
                  </a:txBody>
                  <a:tcPr marL="7620" marR="7620" marT="7620" marB="0" anchor="b">
                    <a:lnL>
                      <a:noFill/>
                    </a:lnL>
                    <a:lnR>
                      <a:noFill/>
                    </a:lnR>
                    <a:lnT>
                      <a:noFill/>
                    </a:lnT>
                    <a:lnB>
                      <a:noFill/>
                    </a:lnB>
                  </a:tcPr>
                </a:tc>
                <a:tc>
                  <a:txBody>
                    <a:bodyPr/>
                    <a:lstStyle/>
                    <a:p>
                      <a:pPr algn="l" fontAlgn="b"/>
                      <a:r>
                        <a:rPr lang="en-US" sz="1100" b="1" i="0" u="sng" strike="noStrike" dirty="0">
                          <a:solidFill>
                            <a:srgbClr val="000000"/>
                          </a:solidFill>
                          <a:effectLst/>
                          <a:latin typeface="Calibri" panose="020F0502020204030204" pitchFamily="34" charset="0"/>
                        </a:rPr>
                        <a:t>Centrality</a:t>
                      </a:r>
                    </a:p>
                  </a:txBody>
                  <a:tcPr marL="7620" marR="7620" marT="7620" marB="0" anchor="b">
                    <a:lnL>
                      <a:noFill/>
                    </a:lnL>
                    <a:lnR>
                      <a:noFill/>
                    </a:lnR>
                    <a:lnT>
                      <a:noFill/>
                    </a:lnT>
                    <a:lnB>
                      <a:noFill/>
                    </a:lnB>
                  </a:tcPr>
                </a:tc>
                <a:extLst>
                  <a:ext uri="{0D108BD9-81ED-4DB2-BD59-A6C34878D82A}">
                    <a16:rowId xmlns:a16="http://schemas.microsoft.com/office/drawing/2014/main" val="2844322183"/>
                  </a:ext>
                </a:extLst>
              </a:tr>
              <a:tr h="182880">
                <a:tc>
                  <a:txBody>
                    <a:bodyPr/>
                    <a:lstStyle/>
                    <a:p>
                      <a:pPr algn="l" fontAlgn="b"/>
                      <a:r>
                        <a:rPr lang="en-US" sz="1100" b="0" i="0" u="none" strike="noStrike">
                          <a:solidFill>
                            <a:srgbClr val="000000"/>
                          </a:solidFill>
                          <a:effectLst/>
                          <a:latin typeface="Calibri" panose="020F0502020204030204" pitchFamily="34" charset="0"/>
                        </a:rPr>
                        <a:t>people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0.514751</a:t>
                      </a:r>
                    </a:p>
                  </a:txBody>
                  <a:tcPr marL="7620" marR="7620" marT="7620" marB="0" anchor="b">
                    <a:lnL>
                      <a:noFill/>
                    </a:lnL>
                    <a:lnR>
                      <a:noFill/>
                    </a:lnR>
                    <a:lnT>
                      <a:noFill/>
                    </a:lnT>
                    <a:lnB>
                      <a:noFill/>
                    </a:lnB>
                  </a:tcPr>
                </a:tc>
                <a:extLst>
                  <a:ext uri="{0D108BD9-81ED-4DB2-BD59-A6C34878D82A}">
                    <a16:rowId xmlns:a16="http://schemas.microsoft.com/office/drawing/2014/main" val="2837994929"/>
                  </a:ext>
                </a:extLst>
              </a:tr>
              <a:tr h="182880">
                <a:tc>
                  <a:txBody>
                    <a:bodyPr/>
                    <a:lstStyle/>
                    <a:p>
                      <a:pPr algn="l" fontAlgn="b"/>
                      <a:r>
                        <a:rPr lang="en-US" sz="1100" b="0" i="0" u="none" strike="noStrike">
                          <a:solidFill>
                            <a:srgbClr val="000000"/>
                          </a:solidFill>
                          <a:effectLst/>
                          <a:latin typeface="Calibri" panose="020F0502020204030204" pitchFamily="34" charset="0"/>
                        </a:rPr>
                        <a:t>flu</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0.201008</a:t>
                      </a:r>
                    </a:p>
                  </a:txBody>
                  <a:tcPr marL="7620" marR="7620" marT="7620" marB="0" anchor="b">
                    <a:lnL>
                      <a:noFill/>
                    </a:lnL>
                    <a:lnR>
                      <a:noFill/>
                    </a:lnR>
                    <a:lnT>
                      <a:noFill/>
                    </a:lnT>
                    <a:lnB>
                      <a:noFill/>
                    </a:lnB>
                  </a:tcPr>
                </a:tc>
                <a:extLst>
                  <a:ext uri="{0D108BD9-81ED-4DB2-BD59-A6C34878D82A}">
                    <a16:rowId xmlns:a16="http://schemas.microsoft.com/office/drawing/2014/main" val="2296918327"/>
                  </a:ext>
                </a:extLst>
              </a:tr>
              <a:tr h="182880">
                <a:tc>
                  <a:txBody>
                    <a:bodyPr/>
                    <a:lstStyle/>
                    <a:p>
                      <a:pPr algn="l" fontAlgn="b"/>
                      <a:r>
                        <a:rPr lang="en-US" sz="1100" b="0" i="0" u="none" strike="noStrike">
                          <a:solidFill>
                            <a:srgbClr val="000000"/>
                          </a:solidFill>
                          <a:effectLst/>
                          <a:latin typeface="Calibri" panose="020F0502020204030204" pitchFamily="34" charset="0"/>
                        </a:rPr>
                        <a:t>sars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0.19399</a:t>
                      </a:r>
                    </a:p>
                  </a:txBody>
                  <a:tcPr marL="7620" marR="7620" marT="7620" marB="0" anchor="b">
                    <a:lnL>
                      <a:noFill/>
                    </a:lnL>
                    <a:lnR>
                      <a:noFill/>
                    </a:lnR>
                    <a:lnT>
                      <a:noFill/>
                    </a:lnT>
                    <a:lnB>
                      <a:noFill/>
                    </a:lnB>
                  </a:tcPr>
                </a:tc>
                <a:extLst>
                  <a:ext uri="{0D108BD9-81ED-4DB2-BD59-A6C34878D82A}">
                    <a16:rowId xmlns:a16="http://schemas.microsoft.com/office/drawing/2014/main" val="2123225222"/>
                  </a:ext>
                </a:extLst>
              </a:tr>
              <a:tr h="182880">
                <a:tc>
                  <a:txBody>
                    <a:bodyPr/>
                    <a:lstStyle/>
                    <a:p>
                      <a:pPr algn="l" fontAlgn="b"/>
                      <a:r>
                        <a:rPr lang="en-US" sz="1100" b="0" i="0" u="none" strike="noStrike">
                          <a:solidFill>
                            <a:srgbClr val="000000"/>
                          </a:solidFill>
                          <a:effectLst/>
                          <a:latin typeface="Calibri" panose="020F0502020204030204" pitchFamily="34" charset="0"/>
                        </a:rPr>
                        <a:t>g</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0.155384</a:t>
                      </a:r>
                    </a:p>
                  </a:txBody>
                  <a:tcPr marL="7620" marR="7620" marT="7620" marB="0" anchor="b">
                    <a:lnL>
                      <a:noFill/>
                    </a:lnL>
                    <a:lnR>
                      <a:noFill/>
                    </a:lnR>
                    <a:lnT>
                      <a:noFill/>
                    </a:lnT>
                    <a:lnB>
                      <a:noFill/>
                    </a:lnB>
                  </a:tcPr>
                </a:tc>
                <a:extLst>
                  <a:ext uri="{0D108BD9-81ED-4DB2-BD59-A6C34878D82A}">
                    <a16:rowId xmlns:a16="http://schemas.microsoft.com/office/drawing/2014/main" val="1594281236"/>
                  </a:ext>
                </a:extLst>
              </a:tr>
              <a:tr h="182880">
                <a:tc>
                  <a:txBody>
                    <a:bodyPr/>
                    <a:lstStyle/>
                    <a:p>
                      <a:pPr algn="l" fontAlgn="b"/>
                      <a:r>
                        <a:rPr lang="en-US" sz="1100" b="0" i="0" u="none" strike="noStrike">
                          <a:solidFill>
                            <a:srgbClr val="000000"/>
                          </a:solidFill>
                          <a:effectLst/>
                          <a:latin typeface="Calibri" panose="020F0502020204030204" pitchFamily="34" charset="0"/>
                        </a:rPr>
                        <a:t>virus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0.131837</a:t>
                      </a:r>
                    </a:p>
                  </a:txBody>
                  <a:tcPr marL="7620" marR="7620" marT="7620" marB="0" anchor="b">
                    <a:lnL>
                      <a:noFill/>
                    </a:lnL>
                    <a:lnR>
                      <a:noFill/>
                    </a:lnR>
                    <a:lnT>
                      <a:noFill/>
                    </a:lnT>
                    <a:lnB>
                      <a:noFill/>
                    </a:lnB>
                  </a:tcPr>
                </a:tc>
                <a:extLst>
                  <a:ext uri="{0D108BD9-81ED-4DB2-BD59-A6C34878D82A}">
                    <a16:rowId xmlns:a16="http://schemas.microsoft.com/office/drawing/2014/main" val="1229513219"/>
                  </a:ext>
                </a:extLst>
              </a:tr>
              <a:tr h="182880">
                <a:tc>
                  <a:txBody>
                    <a:bodyPr/>
                    <a:lstStyle/>
                    <a:p>
                      <a:pPr algn="l" fontAlgn="b"/>
                      <a:r>
                        <a:rPr lang="en-US" sz="1100" b="0" i="0" u="none" strike="noStrike">
                          <a:solidFill>
                            <a:srgbClr val="000000"/>
                          </a:solidFill>
                          <a:effectLst/>
                          <a:latin typeface="Calibri" panose="020F0502020204030204" pitchFamily="34" charset="0"/>
                        </a:rPr>
                        <a:t>cases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0.0862</a:t>
                      </a:r>
                    </a:p>
                  </a:txBody>
                  <a:tcPr marL="7620" marR="7620" marT="7620" marB="0" anchor="b">
                    <a:lnL>
                      <a:noFill/>
                    </a:lnL>
                    <a:lnR>
                      <a:noFill/>
                    </a:lnR>
                    <a:lnT>
                      <a:noFill/>
                    </a:lnT>
                    <a:lnB>
                      <a:noFill/>
                    </a:lnB>
                  </a:tcPr>
                </a:tc>
                <a:extLst>
                  <a:ext uri="{0D108BD9-81ED-4DB2-BD59-A6C34878D82A}">
                    <a16:rowId xmlns:a16="http://schemas.microsoft.com/office/drawing/2014/main" val="2942471151"/>
                  </a:ext>
                </a:extLst>
              </a:tr>
              <a:tr h="182880">
                <a:tc>
                  <a:txBody>
                    <a:bodyPr/>
                    <a:lstStyle/>
                    <a:p>
                      <a:pPr algn="l" fontAlgn="b"/>
                      <a:r>
                        <a:rPr lang="en-US" sz="1100" b="0" i="0" u="none" strike="noStrike">
                          <a:solidFill>
                            <a:srgbClr val="000000"/>
                          </a:solidFill>
                          <a:effectLst/>
                          <a:latin typeface="Calibri" panose="020F0502020204030204" pitchFamily="34" charset="0"/>
                        </a:rPr>
                        <a:t>heart</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0.07063</a:t>
                      </a:r>
                    </a:p>
                  </a:txBody>
                  <a:tcPr marL="7620" marR="7620" marT="7620" marB="0" anchor="b">
                    <a:lnL>
                      <a:noFill/>
                    </a:lnL>
                    <a:lnR>
                      <a:noFill/>
                    </a:lnR>
                    <a:lnT>
                      <a:noFill/>
                    </a:lnT>
                    <a:lnB>
                      <a:noFill/>
                    </a:lnB>
                  </a:tcPr>
                </a:tc>
                <a:extLst>
                  <a:ext uri="{0D108BD9-81ED-4DB2-BD59-A6C34878D82A}">
                    <a16:rowId xmlns:a16="http://schemas.microsoft.com/office/drawing/2014/main" val="623804752"/>
                  </a:ext>
                </a:extLst>
              </a:tr>
              <a:tr h="182880">
                <a:tc>
                  <a:txBody>
                    <a:bodyPr/>
                    <a:lstStyle/>
                    <a:p>
                      <a:pPr algn="l" fontAlgn="b"/>
                      <a:r>
                        <a:rPr lang="en-US" sz="1100" b="0" i="0" u="none" strike="noStrike">
                          <a:solidFill>
                            <a:srgbClr val="000000"/>
                          </a:solidFill>
                          <a:effectLst/>
                          <a:latin typeface="Calibri" panose="020F0502020204030204" pitchFamily="34" charset="0"/>
                        </a:rPr>
                        <a:t>immune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0.069135</a:t>
                      </a:r>
                    </a:p>
                  </a:txBody>
                  <a:tcPr marL="7620" marR="7620" marT="7620" marB="0" anchor="b">
                    <a:lnL>
                      <a:noFill/>
                    </a:lnL>
                    <a:lnR>
                      <a:noFill/>
                    </a:lnR>
                    <a:lnT>
                      <a:noFill/>
                    </a:lnT>
                    <a:lnB>
                      <a:noFill/>
                    </a:lnB>
                  </a:tcPr>
                </a:tc>
                <a:extLst>
                  <a:ext uri="{0D108BD9-81ED-4DB2-BD59-A6C34878D82A}">
                    <a16:rowId xmlns:a16="http://schemas.microsoft.com/office/drawing/2014/main" val="1393159690"/>
                  </a:ext>
                </a:extLst>
              </a:tr>
              <a:tr h="182880">
                <a:tc>
                  <a:txBody>
                    <a:bodyPr/>
                    <a:lstStyle/>
                    <a:p>
                      <a:pPr algn="l" fontAlgn="b"/>
                      <a:r>
                        <a:rPr lang="en-US" sz="1100" b="0" i="0" u="none" strike="noStrike">
                          <a:solidFill>
                            <a:srgbClr val="000000"/>
                          </a:solidFill>
                          <a:effectLst/>
                          <a:latin typeface="Calibri" panose="020F0502020204030204" pitchFamily="34" charset="0"/>
                        </a:rPr>
                        <a:t>time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0.056011</a:t>
                      </a:r>
                    </a:p>
                  </a:txBody>
                  <a:tcPr marL="7620" marR="7620" marT="7620" marB="0" anchor="b">
                    <a:lnL>
                      <a:noFill/>
                    </a:lnL>
                    <a:lnR>
                      <a:noFill/>
                    </a:lnR>
                    <a:lnT>
                      <a:noFill/>
                    </a:lnT>
                    <a:lnB>
                      <a:noFill/>
                    </a:lnB>
                  </a:tcPr>
                </a:tc>
                <a:extLst>
                  <a:ext uri="{0D108BD9-81ED-4DB2-BD59-A6C34878D82A}">
                    <a16:rowId xmlns:a16="http://schemas.microsoft.com/office/drawing/2014/main" val="2782439558"/>
                  </a:ext>
                </a:extLst>
              </a:tr>
              <a:tr h="182880">
                <a:tc>
                  <a:txBody>
                    <a:bodyPr/>
                    <a:lstStyle/>
                    <a:p>
                      <a:pPr algn="l" fontAlgn="b"/>
                      <a:r>
                        <a:rPr lang="en-US" sz="1100" b="0" i="0" u="none" strike="noStrike">
                          <a:solidFill>
                            <a:srgbClr val="000000"/>
                          </a:solidFill>
                          <a:effectLst/>
                          <a:latin typeface="Calibri" panose="020F0502020204030204" pitchFamily="34" charset="0"/>
                        </a:rPr>
                        <a:t>l</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0.05182</a:t>
                      </a:r>
                    </a:p>
                  </a:txBody>
                  <a:tcPr marL="7620" marR="7620" marT="7620" marB="0" anchor="b">
                    <a:lnL>
                      <a:noFill/>
                    </a:lnL>
                    <a:lnR>
                      <a:noFill/>
                    </a:lnR>
                    <a:lnT>
                      <a:noFill/>
                    </a:lnT>
                    <a:lnB>
                      <a:noFill/>
                    </a:lnB>
                  </a:tcPr>
                </a:tc>
                <a:extLst>
                  <a:ext uri="{0D108BD9-81ED-4DB2-BD59-A6C34878D82A}">
                    <a16:rowId xmlns:a16="http://schemas.microsoft.com/office/drawing/2014/main" val="398766707"/>
                  </a:ext>
                </a:extLst>
              </a:tr>
              <a:tr h="182880">
                <a:tc>
                  <a:txBody>
                    <a:bodyPr/>
                    <a:lstStyle/>
                    <a:p>
                      <a:pPr algn="l" fontAlgn="b"/>
                      <a:r>
                        <a:rPr lang="en-US" sz="1100" b="0" i="0" u="none" strike="noStrike">
                          <a:solidFill>
                            <a:srgbClr val="000000"/>
                          </a:solidFill>
                          <a:effectLst/>
                          <a:latin typeface="Calibri" panose="020F0502020204030204" pitchFamily="34" charset="0"/>
                        </a:rPr>
                        <a:t>days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0.044496</a:t>
                      </a:r>
                    </a:p>
                  </a:txBody>
                  <a:tcPr marL="7620" marR="7620" marT="7620" marB="0" anchor="b">
                    <a:lnL>
                      <a:noFill/>
                    </a:lnL>
                    <a:lnR>
                      <a:noFill/>
                    </a:lnR>
                    <a:lnT>
                      <a:noFill/>
                    </a:lnT>
                    <a:lnB>
                      <a:noFill/>
                    </a:lnB>
                  </a:tcPr>
                </a:tc>
                <a:extLst>
                  <a:ext uri="{0D108BD9-81ED-4DB2-BD59-A6C34878D82A}">
                    <a16:rowId xmlns:a16="http://schemas.microsoft.com/office/drawing/2014/main" val="2435148166"/>
                  </a:ext>
                </a:extLst>
              </a:tr>
              <a:tr h="182880">
                <a:tc>
                  <a:txBody>
                    <a:bodyPr/>
                    <a:lstStyle/>
                    <a:p>
                      <a:pPr algn="l" fontAlgn="b"/>
                      <a:r>
                        <a:rPr lang="en-US" sz="1100" b="0" i="0" u="none" strike="noStrike">
                          <a:solidFill>
                            <a:srgbClr val="000000"/>
                          </a:solidFill>
                          <a:effectLst/>
                          <a:latin typeface="Calibri" panose="020F0502020204030204" pitchFamily="34" charset="0"/>
                        </a:rPr>
                        <a:t>vaccine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0.043151</a:t>
                      </a:r>
                    </a:p>
                  </a:txBody>
                  <a:tcPr marL="7620" marR="7620" marT="7620" marB="0" anchor="b">
                    <a:lnL>
                      <a:noFill/>
                    </a:lnL>
                    <a:lnR>
                      <a:noFill/>
                    </a:lnR>
                    <a:lnT>
                      <a:noFill/>
                    </a:lnT>
                    <a:lnB>
                      <a:noFill/>
                    </a:lnB>
                  </a:tcPr>
                </a:tc>
                <a:extLst>
                  <a:ext uri="{0D108BD9-81ED-4DB2-BD59-A6C34878D82A}">
                    <a16:rowId xmlns:a16="http://schemas.microsoft.com/office/drawing/2014/main" val="1152191415"/>
                  </a:ext>
                </a:extLst>
              </a:tr>
              <a:tr h="182880">
                <a:tc>
                  <a:txBody>
                    <a:bodyPr/>
                    <a:lstStyle/>
                    <a:p>
                      <a:pPr algn="l" fontAlgn="b"/>
                      <a:r>
                        <a:rPr lang="en-US" sz="1100" b="0" i="0" u="none" strike="noStrike">
                          <a:solidFill>
                            <a:srgbClr val="000000"/>
                          </a:solidFill>
                          <a:effectLst/>
                          <a:latin typeface="Calibri" panose="020F0502020204030204" pitchFamily="34" charset="0"/>
                        </a:rPr>
                        <a:t>heth</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0.041925</a:t>
                      </a:r>
                    </a:p>
                  </a:txBody>
                  <a:tcPr marL="7620" marR="7620" marT="7620" marB="0" anchor="b">
                    <a:lnL>
                      <a:noFill/>
                    </a:lnL>
                    <a:lnR>
                      <a:noFill/>
                    </a:lnR>
                    <a:lnT>
                      <a:noFill/>
                    </a:lnT>
                    <a:lnB>
                      <a:noFill/>
                    </a:lnB>
                  </a:tcPr>
                </a:tc>
                <a:extLst>
                  <a:ext uri="{0D108BD9-81ED-4DB2-BD59-A6C34878D82A}">
                    <a16:rowId xmlns:a16="http://schemas.microsoft.com/office/drawing/2014/main" val="1752990396"/>
                  </a:ext>
                </a:extLst>
              </a:tr>
              <a:tr h="182880">
                <a:tc>
                  <a:txBody>
                    <a:bodyPr/>
                    <a:lstStyle/>
                    <a:p>
                      <a:pPr algn="l" fontAlgn="b"/>
                      <a:r>
                        <a:rPr lang="en-US" sz="1100" b="0" i="0" u="none" strike="noStrike">
                          <a:solidFill>
                            <a:srgbClr val="000000"/>
                          </a:solidFill>
                          <a:effectLst/>
                          <a:latin typeface="Calibri" panose="020F0502020204030204" pitchFamily="34" charset="0"/>
                        </a:rPr>
                        <a:t>vaccines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0.040265</a:t>
                      </a:r>
                    </a:p>
                  </a:txBody>
                  <a:tcPr marL="7620" marR="7620" marT="7620" marB="0" anchor="b">
                    <a:lnL>
                      <a:noFill/>
                    </a:lnL>
                    <a:lnR>
                      <a:noFill/>
                    </a:lnR>
                    <a:lnT>
                      <a:noFill/>
                    </a:lnT>
                    <a:lnB>
                      <a:noFill/>
                    </a:lnB>
                  </a:tcPr>
                </a:tc>
                <a:extLst>
                  <a:ext uri="{0D108BD9-81ED-4DB2-BD59-A6C34878D82A}">
                    <a16:rowId xmlns:a16="http://schemas.microsoft.com/office/drawing/2014/main" val="920717719"/>
                  </a:ext>
                </a:extLst>
              </a:tr>
              <a:tr h="182880">
                <a:tc>
                  <a:txBody>
                    <a:bodyPr/>
                    <a:lstStyle/>
                    <a:p>
                      <a:pPr algn="l" fontAlgn="b"/>
                      <a:r>
                        <a:rPr lang="en-US" sz="1100" b="0" i="0" u="none" strike="noStrike">
                          <a:solidFill>
                            <a:srgbClr val="000000"/>
                          </a:solidFill>
                          <a:effectLst/>
                          <a:latin typeface="Calibri" panose="020F0502020204030204" pitchFamily="34" charset="0"/>
                        </a:rPr>
                        <a:t>cov</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0.040173</a:t>
                      </a:r>
                    </a:p>
                  </a:txBody>
                  <a:tcPr marL="7620" marR="7620" marT="7620" marB="0" anchor="b">
                    <a:lnL>
                      <a:noFill/>
                    </a:lnL>
                    <a:lnR>
                      <a:noFill/>
                    </a:lnR>
                    <a:lnT>
                      <a:noFill/>
                    </a:lnT>
                    <a:lnB>
                      <a:noFill/>
                    </a:lnB>
                  </a:tcPr>
                </a:tc>
                <a:extLst>
                  <a:ext uri="{0D108BD9-81ED-4DB2-BD59-A6C34878D82A}">
                    <a16:rowId xmlns:a16="http://schemas.microsoft.com/office/drawing/2014/main" val="951499577"/>
                  </a:ext>
                </a:extLst>
              </a:tr>
              <a:tr h="182880">
                <a:tc>
                  <a:txBody>
                    <a:bodyPr/>
                    <a:lstStyle/>
                    <a:p>
                      <a:pPr algn="l" fontAlgn="b"/>
                      <a:r>
                        <a:rPr lang="en-US" sz="1100" b="0" i="0" u="none" strike="noStrike">
                          <a:solidFill>
                            <a:srgbClr val="000000"/>
                          </a:solidFill>
                          <a:effectLst/>
                          <a:latin typeface="Calibri" panose="020F0502020204030204" pitchFamily="34" charset="0"/>
                        </a:rPr>
                        <a:t>cell</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0.031341</a:t>
                      </a:r>
                    </a:p>
                  </a:txBody>
                  <a:tcPr marL="7620" marR="7620" marT="7620" marB="0" anchor="b">
                    <a:lnL>
                      <a:noFill/>
                    </a:lnL>
                    <a:lnR>
                      <a:noFill/>
                    </a:lnR>
                    <a:lnT>
                      <a:noFill/>
                    </a:lnT>
                    <a:lnB>
                      <a:noFill/>
                    </a:lnB>
                  </a:tcPr>
                </a:tc>
                <a:extLst>
                  <a:ext uri="{0D108BD9-81ED-4DB2-BD59-A6C34878D82A}">
                    <a16:rowId xmlns:a16="http://schemas.microsoft.com/office/drawing/2014/main" val="2448046328"/>
                  </a:ext>
                </a:extLst>
              </a:tr>
              <a:tr h="182880">
                <a:tc>
                  <a:txBody>
                    <a:bodyPr/>
                    <a:lstStyle/>
                    <a:p>
                      <a:pPr algn="l" fontAlgn="b"/>
                      <a:r>
                        <a:rPr lang="en-US" sz="1100" b="0" i="0" u="none" strike="noStrike">
                          <a:solidFill>
                            <a:srgbClr val="000000"/>
                          </a:solidFill>
                          <a:effectLst/>
                          <a:latin typeface="Calibri" panose="020F0502020204030204" pitchFamily="34" charset="0"/>
                        </a:rPr>
                        <a:t>vitamin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0.030593</a:t>
                      </a:r>
                    </a:p>
                  </a:txBody>
                  <a:tcPr marL="7620" marR="7620" marT="7620" marB="0" anchor="b">
                    <a:lnL>
                      <a:noFill/>
                    </a:lnL>
                    <a:lnR>
                      <a:noFill/>
                    </a:lnR>
                    <a:lnT>
                      <a:noFill/>
                    </a:lnT>
                    <a:lnB>
                      <a:noFill/>
                    </a:lnB>
                  </a:tcPr>
                </a:tc>
                <a:extLst>
                  <a:ext uri="{0D108BD9-81ED-4DB2-BD59-A6C34878D82A}">
                    <a16:rowId xmlns:a16="http://schemas.microsoft.com/office/drawing/2014/main" val="1045830399"/>
                  </a:ext>
                </a:extLst>
              </a:tr>
              <a:tr h="182880">
                <a:tc>
                  <a:txBody>
                    <a:bodyPr/>
                    <a:lstStyle/>
                    <a:p>
                      <a:pPr algn="l" fontAlgn="b"/>
                      <a:r>
                        <a:rPr lang="en-US" sz="1100" b="0" i="0" u="none" strike="noStrike">
                          <a:solidFill>
                            <a:srgbClr val="000000"/>
                          </a:solidFill>
                          <a:effectLst/>
                          <a:latin typeface="Calibri" panose="020F0502020204030204" pitchFamily="34" charset="0"/>
                        </a:rPr>
                        <a:t>symptoms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0.026141</a:t>
                      </a:r>
                    </a:p>
                  </a:txBody>
                  <a:tcPr marL="7620" marR="7620" marT="7620" marB="0" anchor="b">
                    <a:lnL>
                      <a:noFill/>
                    </a:lnL>
                    <a:lnR>
                      <a:noFill/>
                    </a:lnR>
                    <a:lnT>
                      <a:noFill/>
                    </a:lnT>
                    <a:lnB>
                      <a:noFill/>
                    </a:lnB>
                  </a:tcPr>
                </a:tc>
                <a:extLst>
                  <a:ext uri="{0D108BD9-81ED-4DB2-BD59-A6C34878D82A}">
                    <a16:rowId xmlns:a16="http://schemas.microsoft.com/office/drawing/2014/main" val="1071809834"/>
                  </a:ext>
                </a:extLst>
              </a:tr>
              <a:tr h="182880">
                <a:tc>
                  <a:txBody>
                    <a:bodyPr/>
                    <a:lstStyle/>
                    <a:p>
                      <a:pPr algn="l" fontAlgn="b"/>
                      <a:r>
                        <a:rPr lang="en-US" sz="1100" b="0" i="0" u="none" strike="noStrike">
                          <a:solidFill>
                            <a:srgbClr val="000000"/>
                          </a:solidFill>
                          <a:effectLst/>
                          <a:latin typeface="Calibri" panose="020F0502020204030204" pitchFamily="34" charset="0"/>
                        </a:rPr>
                        <a:t>protein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0.022785</a:t>
                      </a:r>
                    </a:p>
                  </a:txBody>
                  <a:tcPr marL="7620" marR="7620" marT="7620" marB="0" anchor="b">
                    <a:lnL>
                      <a:noFill/>
                    </a:lnL>
                    <a:lnR>
                      <a:noFill/>
                    </a:lnR>
                    <a:lnT>
                      <a:noFill/>
                    </a:lnT>
                    <a:lnB>
                      <a:noFill/>
                    </a:lnB>
                  </a:tcPr>
                </a:tc>
                <a:extLst>
                  <a:ext uri="{0D108BD9-81ED-4DB2-BD59-A6C34878D82A}">
                    <a16:rowId xmlns:a16="http://schemas.microsoft.com/office/drawing/2014/main" val="2607170388"/>
                  </a:ext>
                </a:extLst>
              </a:tr>
              <a:tr h="182880">
                <a:tc>
                  <a:txBody>
                    <a:bodyPr/>
                    <a:lstStyle/>
                    <a:p>
                      <a:pPr algn="l" fontAlgn="b"/>
                      <a:r>
                        <a:rPr lang="en-US" sz="1100" b="0" i="0" u="none" strike="noStrike">
                          <a:solidFill>
                            <a:srgbClr val="000000"/>
                          </a:solidFill>
                          <a:effectLst/>
                          <a:latin typeface="Calibri" panose="020F0502020204030204" pitchFamily="34" charset="0"/>
                        </a:rPr>
                        <a:t>system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0.017771</a:t>
                      </a:r>
                    </a:p>
                  </a:txBody>
                  <a:tcPr marL="7620" marR="7620" marT="7620" marB="0" anchor="b">
                    <a:lnL>
                      <a:noFill/>
                    </a:lnL>
                    <a:lnR>
                      <a:noFill/>
                    </a:lnR>
                    <a:lnT>
                      <a:noFill/>
                    </a:lnT>
                    <a:lnB>
                      <a:noFill/>
                    </a:lnB>
                  </a:tcPr>
                </a:tc>
                <a:extLst>
                  <a:ext uri="{0D108BD9-81ED-4DB2-BD59-A6C34878D82A}">
                    <a16:rowId xmlns:a16="http://schemas.microsoft.com/office/drawing/2014/main" val="809671566"/>
                  </a:ext>
                </a:extLst>
              </a:tr>
              <a:tr h="182880">
                <a:tc>
                  <a:txBody>
                    <a:bodyPr/>
                    <a:lstStyle/>
                    <a:p>
                      <a:pPr algn="l" fontAlgn="b"/>
                      <a:r>
                        <a:rPr lang="en-US" sz="1100" b="0" i="0" u="none" strike="noStrike">
                          <a:solidFill>
                            <a:srgbClr val="000000"/>
                          </a:solidFill>
                          <a:effectLst/>
                          <a:latin typeface="Calibri" panose="020F0502020204030204" pitchFamily="34" charset="0"/>
                        </a:rPr>
                        <a:t>cells</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0.017419</a:t>
                      </a:r>
                    </a:p>
                  </a:txBody>
                  <a:tcPr marL="7620" marR="7620" marT="7620" marB="0" anchor="b">
                    <a:lnL>
                      <a:noFill/>
                    </a:lnL>
                    <a:lnR>
                      <a:noFill/>
                    </a:lnR>
                    <a:lnT>
                      <a:noFill/>
                    </a:lnT>
                    <a:lnB>
                      <a:noFill/>
                    </a:lnB>
                  </a:tcPr>
                </a:tc>
                <a:extLst>
                  <a:ext uri="{0D108BD9-81ED-4DB2-BD59-A6C34878D82A}">
                    <a16:rowId xmlns:a16="http://schemas.microsoft.com/office/drawing/2014/main" val="1214660660"/>
                  </a:ext>
                </a:extLst>
              </a:tr>
            </a:tbl>
          </a:graphicData>
        </a:graphic>
      </p:graphicFrame>
    </p:spTree>
    <p:extLst>
      <p:ext uri="{BB962C8B-B14F-4D97-AF65-F5344CB8AC3E}">
        <p14:creationId xmlns:p14="http://schemas.microsoft.com/office/powerpoint/2010/main" val="51064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radar chart&#10;&#10;Description automatically generated">
            <a:extLst>
              <a:ext uri="{FF2B5EF4-FFF2-40B4-BE49-F238E27FC236}">
                <a16:creationId xmlns:a16="http://schemas.microsoft.com/office/drawing/2014/main" id="{82CFF637-B942-4D55-9550-313D0C8D121A}"/>
              </a:ext>
            </a:extLst>
          </p:cNvPr>
          <p:cNvPicPr>
            <a:picLocks noChangeAspect="1"/>
          </p:cNvPicPr>
          <p:nvPr/>
        </p:nvPicPr>
        <p:blipFill rotWithShape="1">
          <a:blip r:embed="rId3"/>
          <a:srcRect l="7926" t="7852" r="5851" b="9482"/>
          <a:stretch/>
        </p:blipFill>
        <p:spPr>
          <a:xfrm>
            <a:off x="2428240" y="0"/>
            <a:ext cx="6563360" cy="6292706"/>
          </a:xfrm>
          <a:prstGeom prst="rect">
            <a:avLst/>
          </a:prstGeom>
        </p:spPr>
      </p:pic>
      <p:pic>
        <p:nvPicPr>
          <p:cNvPr id="3" name="Picture 2" descr="Chart, radar chart&#10;&#10;Description automatically generated">
            <a:extLst>
              <a:ext uri="{FF2B5EF4-FFF2-40B4-BE49-F238E27FC236}">
                <a16:creationId xmlns:a16="http://schemas.microsoft.com/office/drawing/2014/main" id="{C9E8A1D8-8C25-4C7A-888E-7FEF5396BDD0}"/>
              </a:ext>
            </a:extLst>
          </p:cNvPr>
          <p:cNvPicPr>
            <a:picLocks noChangeAspect="1"/>
          </p:cNvPicPr>
          <p:nvPr/>
        </p:nvPicPr>
        <p:blipFill rotWithShape="1">
          <a:blip r:embed="rId3"/>
          <a:srcRect l="7926" t="13969" r="8089" b="18550"/>
          <a:stretch/>
        </p:blipFill>
        <p:spPr>
          <a:xfrm>
            <a:off x="1970700" y="333402"/>
            <a:ext cx="7343629" cy="5900580"/>
          </a:xfrm>
          <a:prstGeom prst="rect">
            <a:avLst/>
          </a:prstGeom>
        </p:spPr>
      </p:pic>
      <p:graphicFrame>
        <p:nvGraphicFramePr>
          <p:cNvPr id="2" name="Table 1">
            <a:extLst>
              <a:ext uri="{FF2B5EF4-FFF2-40B4-BE49-F238E27FC236}">
                <a16:creationId xmlns:a16="http://schemas.microsoft.com/office/drawing/2014/main" id="{E1ADF794-DB05-4EE2-82F8-FE125067AFFB}"/>
              </a:ext>
            </a:extLst>
          </p:cNvPr>
          <p:cNvGraphicFramePr>
            <a:graphicFrameLocks noGrp="1"/>
          </p:cNvGraphicFramePr>
          <p:nvPr>
            <p:extLst>
              <p:ext uri="{D42A27DB-BD31-4B8C-83A1-F6EECF244321}">
                <p14:modId xmlns:p14="http://schemas.microsoft.com/office/powerpoint/2010/main" val="1973538948"/>
              </p:ext>
            </p:extLst>
          </p:nvPr>
        </p:nvGraphicFramePr>
        <p:xfrm>
          <a:off x="274920" y="1873119"/>
          <a:ext cx="1126560" cy="4351338"/>
        </p:xfrm>
        <a:graphic>
          <a:graphicData uri="http://schemas.openxmlformats.org/drawingml/2006/table">
            <a:tbl>
              <a:tblPr/>
              <a:tblGrid>
                <a:gridCol w="563280">
                  <a:extLst>
                    <a:ext uri="{9D8B030D-6E8A-4147-A177-3AD203B41FA5}">
                      <a16:colId xmlns:a16="http://schemas.microsoft.com/office/drawing/2014/main" val="4280571164"/>
                    </a:ext>
                  </a:extLst>
                </a:gridCol>
                <a:gridCol w="563280">
                  <a:extLst>
                    <a:ext uri="{9D8B030D-6E8A-4147-A177-3AD203B41FA5}">
                      <a16:colId xmlns:a16="http://schemas.microsoft.com/office/drawing/2014/main" val="1344895648"/>
                    </a:ext>
                  </a:extLst>
                </a:gridCol>
              </a:tblGrid>
              <a:tr h="168984">
                <a:tc>
                  <a:txBody>
                    <a:bodyPr/>
                    <a:lstStyle/>
                    <a:p>
                      <a:pPr algn="l" fontAlgn="b"/>
                      <a:r>
                        <a:rPr lang="en-US" sz="1000" b="1" i="0" u="sng" strike="noStrike">
                          <a:solidFill>
                            <a:srgbClr val="000000"/>
                          </a:solidFill>
                          <a:effectLst/>
                          <a:latin typeface="Calibri" panose="020F0502020204030204" pitchFamily="34" charset="0"/>
                        </a:rPr>
                        <a:t>Node</a:t>
                      </a:r>
                    </a:p>
                  </a:txBody>
                  <a:tcPr marL="7041" marR="7041" marT="7041" marB="0" anchor="b">
                    <a:lnL>
                      <a:noFill/>
                    </a:lnL>
                    <a:lnR>
                      <a:noFill/>
                    </a:lnR>
                    <a:lnT>
                      <a:noFill/>
                    </a:lnT>
                    <a:lnB>
                      <a:noFill/>
                    </a:lnB>
                  </a:tcPr>
                </a:tc>
                <a:tc>
                  <a:txBody>
                    <a:bodyPr/>
                    <a:lstStyle/>
                    <a:p>
                      <a:pPr algn="l" fontAlgn="b"/>
                      <a:r>
                        <a:rPr lang="en-US" sz="1000" b="1" i="0" u="sng" strike="noStrike" dirty="0">
                          <a:solidFill>
                            <a:srgbClr val="000000"/>
                          </a:solidFill>
                          <a:effectLst/>
                          <a:latin typeface="Calibri" panose="020F0502020204030204" pitchFamily="34" charset="0"/>
                        </a:rPr>
                        <a:t>Centrality</a:t>
                      </a:r>
                    </a:p>
                  </a:txBody>
                  <a:tcPr marL="7041" marR="7041" marT="7041" marB="0" anchor="b">
                    <a:lnL>
                      <a:noFill/>
                    </a:lnL>
                    <a:lnR>
                      <a:noFill/>
                    </a:lnR>
                    <a:lnT>
                      <a:noFill/>
                    </a:lnT>
                    <a:lnB>
                      <a:noFill/>
                    </a:lnB>
                  </a:tcPr>
                </a:tc>
                <a:extLst>
                  <a:ext uri="{0D108BD9-81ED-4DB2-BD59-A6C34878D82A}">
                    <a16:rowId xmlns:a16="http://schemas.microsoft.com/office/drawing/2014/main" val="4214485672"/>
                  </a:ext>
                </a:extLst>
              </a:tr>
              <a:tr h="168984">
                <a:tc>
                  <a:txBody>
                    <a:bodyPr/>
                    <a:lstStyle/>
                    <a:p>
                      <a:pPr algn="l" fontAlgn="b"/>
                      <a:r>
                        <a:rPr lang="en-US" sz="1000" b="0" i="0" u="none" strike="noStrike">
                          <a:solidFill>
                            <a:srgbClr val="000000"/>
                          </a:solidFill>
                          <a:effectLst/>
                          <a:latin typeface="Calibri" panose="020F0502020204030204" pitchFamily="34" charset="0"/>
                        </a:rPr>
                        <a:t>vaccine</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0.697154</a:t>
                      </a:r>
                    </a:p>
                  </a:txBody>
                  <a:tcPr marL="7041" marR="7041" marT="7041" marB="0" anchor="b">
                    <a:lnL>
                      <a:noFill/>
                    </a:lnL>
                    <a:lnR>
                      <a:noFill/>
                    </a:lnR>
                    <a:lnT>
                      <a:noFill/>
                    </a:lnT>
                    <a:lnB>
                      <a:noFill/>
                    </a:lnB>
                  </a:tcPr>
                </a:tc>
                <a:extLst>
                  <a:ext uri="{0D108BD9-81ED-4DB2-BD59-A6C34878D82A}">
                    <a16:rowId xmlns:a16="http://schemas.microsoft.com/office/drawing/2014/main" val="3554468798"/>
                  </a:ext>
                </a:extLst>
              </a:tr>
              <a:tr h="168984">
                <a:tc>
                  <a:txBody>
                    <a:bodyPr/>
                    <a:lstStyle/>
                    <a:p>
                      <a:pPr algn="l" fontAlgn="b"/>
                      <a:r>
                        <a:rPr lang="en-US" sz="1000" b="0" i="0" u="none" strike="noStrike">
                          <a:solidFill>
                            <a:srgbClr val="000000"/>
                          </a:solidFill>
                          <a:effectLst/>
                          <a:latin typeface="Calibri" panose="020F0502020204030204" pitchFamily="34" charset="0"/>
                        </a:rPr>
                        <a:t>people</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0.252754</a:t>
                      </a:r>
                    </a:p>
                  </a:txBody>
                  <a:tcPr marL="7041" marR="7041" marT="7041" marB="0" anchor="b">
                    <a:lnL>
                      <a:noFill/>
                    </a:lnL>
                    <a:lnR>
                      <a:noFill/>
                    </a:lnR>
                    <a:lnT>
                      <a:noFill/>
                    </a:lnT>
                    <a:lnB>
                      <a:noFill/>
                    </a:lnB>
                  </a:tcPr>
                </a:tc>
                <a:extLst>
                  <a:ext uri="{0D108BD9-81ED-4DB2-BD59-A6C34878D82A}">
                    <a16:rowId xmlns:a16="http://schemas.microsoft.com/office/drawing/2014/main" val="2164341810"/>
                  </a:ext>
                </a:extLst>
              </a:tr>
              <a:tr h="168984">
                <a:tc>
                  <a:txBody>
                    <a:bodyPr/>
                    <a:lstStyle/>
                    <a:p>
                      <a:pPr algn="l" fontAlgn="b"/>
                      <a:r>
                        <a:rPr lang="en-US" sz="1000" b="0" i="0" u="none" strike="noStrike">
                          <a:solidFill>
                            <a:srgbClr val="000000"/>
                          </a:solidFill>
                          <a:effectLst/>
                          <a:latin typeface="Calibri" panose="020F0502020204030204" pitchFamily="34" charset="0"/>
                        </a:rPr>
                        <a:t>year</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0.224218</a:t>
                      </a:r>
                    </a:p>
                  </a:txBody>
                  <a:tcPr marL="7041" marR="7041" marT="7041" marB="0" anchor="b">
                    <a:lnL>
                      <a:noFill/>
                    </a:lnL>
                    <a:lnR>
                      <a:noFill/>
                    </a:lnR>
                    <a:lnT>
                      <a:noFill/>
                    </a:lnT>
                    <a:lnB>
                      <a:noFill/>
                    </a:lnB>
                  </a:tcPr>
                </a:tc>
                <a:extLst>
                  <a:ext uri="{0D108BD9-81ED-4DB2-BD59-A6C34878D82A}">
                    <a16:rowId xmlns:a16="http://schemas.microsoft.com/office/drawing/2014/main" val="3461766533"/>
                  </a:ext>
                </a:extLst>
              </a:tr>
              <a:tr h="168984">
                <a:tc>
                  <a:txBody>
                    <a:bodyPr/>
                    <a:lstStyle/>
                    <a:p>
                      <a:pPr algn="l" fontAlgn="b"/>
                      <a:r>
                        <a:rPr lang="en-US" sz="1000" b="0" i="0" u="none" strike="noStrike">
                          <a:solidFill>
                            <a:srgbClr val="000000"/>
                          </a:solidFill>
                          <a:effectLst/>
                          <a:latin typeface="Calibri" panose="020F0502020204030204" pitchFamily="34" charset="0"/>
                        </a:rPr>
                        <a:t>covid-19</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0.170612</a:t>
                      </a:r>
                    </a:p>
                  </a:txBody>
                  <a:tcPr marL="7041" marR="7041" marT="7041" marB="0" anchor="b">
                    <a:lnL>
                      <a:noFill/>
                    </a:lnL>
                    <a:lnR>
                      <a:noFill/>
                    </a:lnR>
                    <a:lnT>
                      <a:noFill/>
                    </a:lnT>
                    <a:lnB>
                      <a:noFill/>
                    </a:lnB>
                  </a:tcPr>
                </a:tc>
                <a:extLst>
                  <a:ext uri="{0D108BD9-81ED-4DB2-BD59-A6C34878D82A}">
                    <a16:rowId xmlns:a16="http://schemas.microsoft.com/office/drawing/2014/main" val="1853998113"/>
                  </a:ext>
                </a:extLst>
              </a:tr>
              <a:tr h="168984">
                <a:tc>
                  <a:txBody>
                    <a:bodyPr/>
                    <a:lstStyle/>
                    <a:p>
                      <a:pPr algn="l" fontAlgn="b"/>
                      <a:r>
                        <a:rPr lang="en-US" sz="1000" b="0" i="0" u="none" strike="noStrike">
                          <a:solidFill>
                            <a:srgbClr val="000000"/>
                          </a:solidFill>
                          <a:effectLst/>
                          <a:latin typeface="Calibri" panose="020F0502020204030204" pitchFamily="34" charset="0"/>
                        </a:rPr>
                        <a:t>immune</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0.137818</a:t>
                      </a:r>
                    </a:p>
                  </a:txBody>
                  <a:tcPr marL="7041" marR="7041" marT="7041" marB="0" anchor="b">
                    <a:lnL>
                      <a:noFill/>
                    </a:lnL>
                    <a:lnR>
                      <a:noFill/>
                    </a:lnR>
                    <a:lnT>
                      <a:noFill/>
                    </a:lnT>
                    <a:lnB>
                      <a:noFill/>
                    </a:lnB>
                  </a:tcPr>
                </a:tc>
                <a:extLst>
                  <a:ext uri="{0D108BD9-81ED-4DB2-BD59-A6C34878D82A}">
                    <a16:rowId xmlns:a16="http://schemas.microsoft.com/office/drawing/2014/main" val="2391938034"/>
                  </a:ext>
                </a:extLst>
              </a:tr>
              <a:tr h="168984">
                <a:tc>
                  <a:txBody>
                    <a:bodyPr/>
                    <a:lstStyle/>
                    <a:p>
                      <a:pPr algn="l" fontAlgn="b"/>
                      <a:r>
                        <a:rPr lang="en-US" sz="1000" b="0" i="0" u="none" strike="noStrike">
                          <a:solidFill>
                            <a:srgbClr val="000000"/>
                          </a:solidFill>
                          <a:effectLst/>
                          <a:latin typeface="Calibri" panose="020F0502020204030204" pitchFamily="34" charset="0"/>
                        </a:rPr>
                        <a:t>l</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0.116801</a:t>
                      </a:r>
                    </a:p>
                  </a:txBody>
                  <a:tcPr marL="7041" marR="7041" marT="7041" marB="0" anchor="b">
                    <a:lnL>
                      <a:noFill/>
                    </a:lnL>
                    <a:lnR>
                      <a:noFill/>
                    </a:lnR>
                    <a:lnT>
                      <a:noFill/>
                    </a:lnT>
                    <a:lnB>
                      <a:noFill/>
                    </a:lnB>
                  </a:tcPr>
                </a:tc>
                <a:extLst>
                  <a:ext uri="{0D108BD9-81ED-4DB2-BD59-A6C34878D82A}">
                    <a16:rowId xmlns:a16="http://schemas.microsoft.com/office/drawing/2014/main" val="785610286"/>
                  </a:ext>
                </a:extLst>
              </a:tr>
              <a:tr h="168984">
                <a:tc>
                  <a:txBody>
                    <a:bodyPr/>
                    <a:lstStyle/>
                    <a:p>
                      <a:pPr algn="l" fontAlgn="b"/>
                      <a:r>
                        <a:rPr lang="en-US" sz="1000" b="0" i="0" u="none" strike="noStrike">
                          <a:solidFill>
                            <a:srgbClr val="000000"/>
                          </a:solidFill>
                          <a:effectLst/>
                          <a:latin typeface="Calibri" panose="020F0502020204030204" pitchFamily="34" charset="0"/>
                        </a:rPr>
                        <a:t>child</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0.090735</a:t>
                      </a:r>
                    </a:p>
                  </a:txBody>
                  <a:tcPr marL="7041" marR="7041" marT="7041" marB="0" anchor="b">
                    <a:lnL>
                      <a:noFill/>
                    </a:lnL>
                    <a:lnR>
                      <a:noFill/>
                    </a:lnR>
                    <a:lnT>
                      <a:noFill/>
                    </a:lnT>
                    <a:lnB>
                      <a:noFill/>
                    </a:lnB>
                  </a:tcPr>
                </a:tc>
                <a:extLst>
                  <a:ext uri="{0D108BD9-81ED-4DB2-BD59-A6C34878D82A}">
                    <a16:rowId xmlns:a16="http://schemas.microsoft.com/office/drawing/2014/main" val="3185894695"/>
                  </a:ext>
                </a:extLst>
              </a:tr>
              <a:tr h="316845">
                <a:tc>
                  <a:txBody>
                    <a:bodyPr/>
                    <a:lstStyle/>
                    <a:p>
                      <a:pPr algn="l" fontAlgn="b"/>
                      <a:r>
                        <a:rPr lang="en-US" sz="1000" b="0" i="0" u="none" strike="noStrike">
                          <a:solidFill>
                            <a:srgbClr val="000000"/>
                          </a:solidFill>
                          <a:effectLst/>
                          <a:latin typeface="Calibri" panose="020F0502020204030204" pitchFamily="34" charset="0"/>
                        </a:rPr>
                        <a:t>democratic</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0.090444</a:t>
                      </a:r>
                    </a:p>
                  </a:txBody>
                  <a:tcPr marL="7041" marR="7041" marT="7041" marB="0" anchor="b">
                    <a:lnL>
                      <a:noFill/>
                    </a:lnL>
                    <a:lnR>
                      <a:noFill/>
                    </a:lnR>
                    <a:lnT>
                      <a:noFill/>
                    </a:lnT>
                    <a:lnB>
                      <a:noFill/>
                    </a:lnB>
                  </a:tcPr>
                </a:tc>
                <a:extLst>
                  <a:ext uri="{0D108BD9-81ED-4DB2-BD59-A6C34878D82A}">
                    <a16:rowId xmlns:a16="http://schemas.microsoft.com/office/drawing/2014/main" val="493302336"/>
                  </a:ext>
                </a:extLst>
              </a:tr>
              <a:tr h="168984">
                <a:tc>
                  <a:txBody>
                    <a:bodyPr/>
                    <a:lstStyle/>
                    <a:p>
                      <a:pPr algn="l" fontAlgn="b"/>
                      <a:r>
                        <a:rPr lang="en-US" sz="1000" b="0" i="0" u="none" strike="noStrike">
                          <a:solidFill>
                            <a:srgbClr val="000000"/>
                          </a:solidFill>
                          <a:effectLst/>
                          <a:latin typeface="Calibri" panose="020F0502020204030204" pitchFamily="34" charset="0"/>
                        </a:rPr>
                        <a:t>epstein</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0.081197</a:t>
                      </a:r>
                    </a:p>
                  </a:txBody>
                  <a:tcPr marL="7041" marR="7041" marT="7041" marB="0" anchor="b">
                    <a:lnL>
                      <a:noFill/>
                    </a:lnL>
                    <a:lnR>
                      <a:noFill/>
                    </a:lnR>
                    <a:lnT>
                      <a:noFill/>
                    </a:lnT>
                    <a:lnB>
                      <a:noFill/>
                    </a:lnB>
                  </a:tcPr>
                </a:tc>
                <a:extLst>
                  <a:ext uri="{0D108BD9-81ED-4DB2-BD59-A6C34878D82A}">
                    <a16:rowId xmlns:a16="http://schemas.microsoft.com/office/drawing/2014/main" val="1098562091"/>
                  </a:ext>
                </a:extLst>
              </a:tr>
              <a:tr h="168984">
                <a:tc>
                  <a:txBody>
                    <a:bodyPr/>
                    <a:lstStyle/>
                    <a:p>
                      <a:pPr algn="l" fontAlgn="b"/>
                      <a:r>
                        <a:rPr lang="en-US" sz="1000" b="0" i="0" u="none" strike="noStrike">
                          <a:solidFill>
                            <a:srgbClr val="000000"/>
                          </a:solidFill>
                          <a:effectLst/>
                          <a:latin typeface="Calibri" panose="020F0502020204030204" pitchFamily="34" charset="0"/>
                        </a:rPr>
                        <a:t>like</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0.069847</a:t>
                      </a:r>
                    </a:p>
                  </a:txBody>
                  <a:tcPr marL="7041" marR="7041" marT="7041" marB="0" anchor="b">
                    <a:lnL>
                      <a:noFill/>
                    </a:lnL>
                    <a:lnR>
                      <a:noFill/>
                    </a:lnR>
                    <a:lnT>
                      <a:noFill/>
                    </a:lnT>
                    <a:lnB>
                      <a:noFill/>
                    </a:lnB>
                  </a:tcPr>
                </a:tc>
                <a:extLst>
                  <a:ext uri="{0D108BD9-81ED-4DB2-BD59-A6C34878D82A}">
                    <a16:rowId xmlns:a16="http://schemas.microsoft.com/office/drawing/2014/main" val="1453718352"/>
                  </a:ext>
                </a:extLst>
              </a:tr>
              <a:tr h="168984">
                <a:tc>
                  <a:txBody>
                    <a:bodyPr/>
                    <a:lstStyle/>
                    <a:p>
                      <a:pPr algn="l" fontAlgn="b"/>
                      <a:r>
                        <a:rPr lang="en-US" sz="1000" b="0" i="0" u="none" strike="noStrike">
                          <a:solidFill>
                            <a:srgbClr val="000000"/>
                          </a:solidFill>
                          <a:effectLst/>
                          <a:latin typeface="Calibri" panose="020F0502020204030204" pitchFamily="34" charset="0"/>
                        </a:rPr>
                        <a:t>anti</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0.068182</a:t>
                      </a:r>
                    </a:p>
                  </a:txBody>
                  <a:tcPr marL="7041" marR="7041" marT="7041" marB="0" anchor="b">
                    <a:lnL>
                      <a:noFill/>
                    </a:lnL>
                    <a:lnR>
                      <a:noFill/>
                    </a:lnR>
                    <a:lnT>
                      <a:noFill/>
                    </a:lnT>
                    <a:lnB>
                      <a:noFill/>
                    </a:lnB>
                  </a:tcPr>
                </a:tc>
                <a:extLst>
                  <a:ext uri="{0D108BD9-81ED-4DB2-BD59-A6C34878D82A}">
                    <a16:rowId xmlns:a16="http://schemas.microsoft.com/office/drawing/2014/main" val="1379492972"/>
                  </a:ext>
                </a:extLst>
              </a:tr>
              <a:tr h="168984">
                <a:tc>
                  <a:txBody>
                    <a:bodyPr/>
                    <a:lstStyle/>
                    <a:p>
                      <a:pPr algn="l" fontAlgn="b"/>
                      <a:r>
                        <a:rPr lang="en-US" sz="1000" b="0" i="0" u="none" strike="noStrike">
                          <a:solidFill>
                            <a:srgbClr val="000000"/>
                          </a:solidFill>
                          <a:effectLst/>
                          <a:latin typeface="Calibri" panose="020F0502020204030204" pitchFamily="34" charset="0"/>
                        </a:rPr>
                        <a:t>cells</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0.047911</a:t>
                      </a:r>
                    </a:p>
                  </a:txBody>
                  <a:tcPr marL="7041" marR="7041" marT="7041" marB="0" anchor="b">
                    <a:lnL>
                      <a:noFill/>
                    </a:lnL>
                    <a:lnR>
                      <a:noFill/>
                    </a:lnR>
                    <a:lnT>
                      <a:noFill/>
                    </a:lnT>
                    <a:lnB>
                      <a:noFill/>
                    </a:lnB>
                  </a:tcPr>
                </a:tc>
                <a:extLst>
                  <a:ext uri="{0D108BD9-81ED-4DB2-BD59-A6C34878D82A}">
                    <a16:rowId xmlns:a16="http://schemas.microsoft.com/office/drawing/2014/main" val="3193843454"/>
                  </a:ext>
                </a:extLst>
              </a:tr>
              <a:tr h="168984">
                <a:tc>
                  <a:txBody>
                    <a:bodyPr/>
                    <a:lstStyle/>
                    <a:p>
                      <a:pPr algn="l" fontAlgn="b"/>
                      <a:r>
                        <a:rPr lang="en-US" sz="1000" b="0" i="0" u="none" strike="noStrike">
                          <a:solidFill>
                            <a:srgbClr val="000000"/>
                          </a:solidFill>
                          <a:effectLst/>
                          <a:latin typeface="Calibri" panose="020F0502020204030204" pitchFamily="34" charset="0"/>
                        </a:rPr>
                        <a:t>sex</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0.044946</a:t>
                      </a:r>
                    </a:p>
                  </a:txBody>
                  <a:tcPr marL="7041" marR="7041" marT="7041" marB="0" anchor="b">
                    <a:lnL>
                      <a:noFill/>
                    </a:lnL>
                    <a:lnR>
                      <a:noFill/>
                    </a:lnR>
                    <a:lnT>
                      <a:noFill/>
                    </a:lnT>
                    <a:lnB>
                      <a:noFill/>
                    </a:lnB>
                  </a:tcPr>
                </a:tc>
                <a:extLst>
                  <a:ext uri="{0D108BD9-81ED-4DB2-BD59-A6C34878D82A}">
                    <a16:rowId xmlns:a16="http://schemas.microsoft.com/office/drawing/2014/main" val="529082719"/>
                  </a:ext>
                </a:extLst>
              </a:tr>
              <a:tr h="168984">
                <a:tc>
                  <a:txBody>
                    <a:bodyPr/>
                    <a:lstStyle/>
                    <a:p>
                      <a:pPr algn="l" fontAlgn="b"/>
                      <a:r>
                        <a:rPr lang="en-US" sz="1000" b="0" i="0" u="none" strike="noStrike">
                          <a:solidFill>
                            <a:srgbClr val="000000"/>
                          </a:solidFill>
                          <a:effectLst/>
                          <a:latin typeface="Calibri" panose="020F0502020204030204" pitchFamily="34" charset="0"/>
                        </a:rPr>
                        <a:t>bank</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0.041375</a:t>
                      </a:r>
                    </a:p>
                  </a:txBody>
                  <a:tcPr marL="7041" marR="7041" marT="7041" marB="0" anchor="b">
                    <a:lnL>
                      <a:noFill/>
                    </a:lnL>
                    <a:lnR>
                      <a:noFill/>
                    </a:lnR>
                    <a:lnT>
                      <a:noFill/>
                    </a:lnT>
                    <a:lnB>
                      <a:noFill/>
                    </a:lnB>
                  </a:tcPr>
                </a:tc>
                <a:extLst>
                  <a:ext uri="{0D108BD9-81ED-4DB2-BD59-A6C34878D82A}">
                    <a16:rowId xmlns:a16="http://schemas.microsoft.com/office/drawing/2014/main" val="2967767714"/>
                  </a:ext>
                </a:extLst>
              </a:tr>
              <a:tr h="168984">
                <a:tc>
                  <a:txBody>
                    <a:bodyPr/>
                    <a:lstStyle/>
                    <a:p>
                      <a:pPr algn="l" fontAlgn="b"/>
                      <a:r>
                        <a:rPr lang="en-US" sz="1000" b="0" i="0" u="none" strike="noStrike">
                          <a:solidFill>
                            <a:srgbClr val="000000"/>
                          </a:solidFill>
                          <a:effectLst/>
                          <a:latin typeface="Calibri" panose="020F0502020204030204" pitchFamily="34" charset="0"/>
                        </a:rPr>
                        <a:t>mask</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0.034479</a:t>
                      </a:r>
                    </a:p>
                  </a:txBody>
                  <a:tcPr marL="7041" marR="7041" marT="7041" marB="0" anchor="b">
                    <a:lnL>
                      <a:noFill/>
                    </a:lnL>
                    <a:lnR>
                      <a:noFill/>
                    </a:lnR>
                    <a:lnT>
                      <a:noFill/>
                    </a:lnT>
                    <a:lnB>
                      <a:noFill/>
                    </a:lnB>
                  </a:tcPr>
                </a:tc>
                <a:extLst>
                  <a:ext uri="{0D108BD9-81ED-4DB2-BD59-A6C34878D82A}">
                    <a16:rowId xmlns:a16="http://schemas.microsoft.com/office/drawing/2014/main" val="2467954551"/>
                  </a:ext>
                </a:extLst>
              </a:tr>
              <a:tr h="168984">
                <a:tc>
                  <a:txBody>
                    <a:bodyPr/>
                    <a:lstStyle/>
                    <a:p>
                      <a:pPr algn="l" fontAlgn="b"/>
                      <a:r>
                        <a:rPr lang="en-US" sz="1000" b="0" i="0" u="none" strike="noStrike">
                          <a:solidFill>
                            <a:srgbClr val="000000"/>
                          </a:solidFill>
                          <a:effectLst/>
                          <a:latin typeface="Calibri" panose="020F0502020204030204" pitchFamily="34" charset="0"/>
                        </a:rPr>
                        <a:t>g</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0.028961</a:t>
                      </a:r>
                    </a:p>
                  </a:txBody>
                  <a:tcPr marL="7041" marR="7041" marT="7041" marB="0" anchor="b">
                    <a:lnL>
                      <a:noFill/>
                    </a:lnL>
                    <a:lnR>
                      <a:noFill/>
                    </a:lnR>
                    <a:lnT>
                      <a:noFill/>
                    </a:lnT>
                    <a:lnB>
                      <a:noFill/>
                    </a:lnB>
                  </a:tcPr>
                </a:tc>
                <a:extLst>
                  <a:ext uri="{0D108BD9-81ED-4DB2-BD59-A6C34878D82A}">
                    <a16:rowId xmlns:a16="http://schemas.microsoft.com/office/drawing/2014/main" val="1311699590"/>
                  </a:ext>
                </a:extLst>
              </a:tr>
              <a:tr h="168984">
                <a:tc>
                  <a:txBody>
                    <a:bodyPr/>
                    <a:lstStyle/>
                    <a:p>
                      <a:pPr algn="l" fontAlgn="b"/>
                      <a:r>
                        <a:rPr lang="en-US" sz="1000" b="0" i="0" u="none" strike="noStrike">
                          <a:solidFill>
                            <a:srgbClr val="000000"/>
                          </a:solidFill>
                          <a:effectLst/>
                          <a:latin typeface="Calibri" panose="020F0502020204030204" pitchFamily="34" charset="0"/>
                        </a:rPr>
                        <a:t>heth</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0.027681</a:t>
                      </a:r>
                    </a:p>
                  </a:txBody>
                  <a:tcPr marL="7041" marR="7041" marT="7041" marB="0" anchor="b">
                    <a:lnL>
                      <a:noFill/>
                    </a:lnL>
                    <a:lnR>
                      <a:noFill/>
                    </a:lnR>
                    <a:lnT>
                      <a:noFill/>
                    </a:lnT>
                    <a:lnB>
                      <a:noFill/>
                    </a:lnB>
                  </a:tcPr>
                </a:tc>
                <a:extLst>
                  <a:ext uri="{0D108BD9-81ED-4DB2-BD59-A6C34878D82A}">
                    <a16:rowId xmlns:a16="http://schemas.microsoft.com/office/drawing/2014/main" val="4042747663"/>
                  </a:ext>
                </a:extLst>
              </a:tr>
              <a:tr h="168984">
                <a:tc>
                  <a:txBody>
                    <a:bodyPr/>
                    <a:lstStyle/>
                    <a:p>
                      <a:pPr algn="l" fontAlgn="b"/>
                      <a:r>
                        <a:rPr lang="en-US" sz="1000" b="0" i="0" u="none" strike="noStrike">
                          <a:solidFill>
                            <a:srgbClr val="000000"/>
                          </a:solidFill>
                          <a:effectLst/>
                          <a:latin typeface="Calibri" panose="020F0502020204030204" pitchFamily="34" charset="0"/>
                        </a:rPr>
                        <a:t>responses</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0.027584</a:t>
                      </a:r>
                    </a:p>
                  </a:txBody>
                  <a:tcPr marL="7041" marR="7041" marT="7041" marB="0" anchor="b">
                    <a:lnL>
                      <a:noFill/>
                    </a:lnL>
                    <a:lnR>
                      <a:noFill/>
                    </a:lnR>
                    <a:lnT>
                      <a:noFill/>
                    </a:lnT>
                    <a:lnB>
                      <a:noFill/>
                    </a:lnB>
                  </a:tcPr>
                </a:tc>
                <a:extLst>
                  <a:ext uri="{0D108BD9-81ED-4DB2-BD59-A6C34878D82A}">
                    <a16:rowId xmlns:a16="http://schemas.microsoft.com/office/drawing/2014/main" val="3851510563"/>
                  </a:ext>
                </a:extLst>
              </a:tr>
              <a:tr h="316845">
                <a:tc>
                  <a:txBody>
                    <a:bodyPr/>
                    <a:lstStyle/>
                    <a:p>
                      <a:pPr algn="l" fontAlgn="b"/>
                      <a:r>
                        <a:rPr lang="en-US" sz="1000" b="0" i="0" u="none" strike="noStrike">
                          <a:solidFill>
                            <a:srgbClr val="000000"/>
                          </a:solidFill>
                          <a:effectLst/>
                          <a:latin typeface="Calibri" panose="020F0502020204030204" pitchFamily="34" charset="0"/>
                        </a:rPr>
                        <a:t>inflammatory</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0.027584</a:t>
                      </a:r>
                    </a:p>
                  </a:txBody>
                  <a:tcPr marL="7041" marR="7041" marT="7041" marB="0" anchor="b">
                    <a:lnL>
                      <a:noFill/>
                    </a:lnL>
                    <a:lnR>
                      <a:noFill/>
                    </a:lnR>
                    <a:lnT>
                      <a:noFill/>
                    </a:lnT>
                    <a:lnB>
                      <a:noFill/>
                    </a:lnB>
                  </a:tcPr>
                </a:tc>
                <a:extLst>
                  <a:ext uri="{0D108BD9-81ED-4DB2-BD59-A6C34878D82A}">
                    <a16:rowId xmlns:a16="http://schemas.microsoft.com/office/drawing/2014/main" val="3064270194"/>
                  </a:ext>
                </a:extLst>
              </a:tr>
              <a:tr h="168984">
                <a:tc>
                  <a:txBody>
                    <a:bodyPr/>
                    <a:lstStyle/>
                    <a:p>
                      <a:pPr algn="l" fontAlgn="b"/>
                      <a:r>
                        <a:rPr lang="en-US" sz="1000" b="0" i="0" u="none" strike="noStrike">
                          <a:solidFill>
                            <a:srgbClr val="000000"/>
                          </a:solidFill>
                          <a:effectLst/>
                          <a:latin typeface="Calibri" panose="020F0502020204030204" pitchFamily="34" charset="0"/>
                        </a:rPr>
                        <a:t>m</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0.019373</a:t>
                      </a:r>
                    </a:p>
                  </a:txBody>
                  <a:tcPr marL="7041" marR="7041" marT="7041" marB="0" anchor="b">
                    <a:lnL>
                      <a:noFill/>
                    </a:lnL>
                    <a:lnR>
                      <a:noFill/>
                    </a:lnR>
                    <a:lnT>
                      <a:noFill/>
                    </a:lnT>
                    <a:lnB>
                      <a:noFill/>
                    </a:lnB>
                  </a:tcPr>
                </a:tc>
                <a:extLst>
                  <a:ext uri="{0D108BD9-81ED-4DB2-BD59-A6C34878D82A}">
                    <a16:rowId xmlns:a16="http://schemas.microsoft.com/office/drawing/2014/main" val="2948372135"/>
                  </a:ext>
                </a:extLst>
              </a:tr>
              <a:tr h="168984">
                <a:tc>
                  <a:txBody>
                    <a:bodyPr/>
                    <a:lstStyle/>
                    <a:p>
                      <a:pPr algn="l" fontAlgn="b"/>
                      <a:r>
                        <a:rPr lang="en-US" sz="1000" b="0" i="0" u="none" strike="noStrike">
                          <a:solidFill>
                            <a:srgbClr val="000000"/>
                          </a:solidFill>
                          <a:effectLst/>
                          <a:latin typeface="Calibri" panose="020F0502020204030204" pitchFamily="34" charset="0"/>
                        </a:rPr>
                        <a:t>d</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0.017244</a:t>
                      </a:r>
                    </a:p>
                  </a:txBody>
                  <a:tcPr marL="7041" marR="7041" marT="7041" marB="0" anchor="b">
                    <a:lnL>
                      <a:noFill/>
                    </a:lnL>
                    <a:lnR>
                      <a:noFill/>
                    </a:lnR>
                    <a:lnT>
                      <a:noFill/>
                    </a:lnT>
                    <a:lnB>
                      <a:noFill/>
                    </a:lnB>
                  </a:tcPr>
                </a:tc>
                <a:extLst>
                  <a:ext uri="{0D108BD9-81ED-4DB2-BD59-A6C34878D82A}">
                    <a16:rowId xmlns:a16="http://schemas.microsoft.com/office/drawing/2014/main" val="434574546"/>
                  </a:ext>
                </a:extLst>
              </a:tr>
              <a:tr h="168984">
                <a:tc>
                  <a:txBody>
                    <a:bodyPr/>
                    <a:lstStyle/>
                    <a:p>
                      <a:pPr algn="l" fontAlgn="b"/>
                      <a:r>
                        <a:rPr lang="en-US" sz="1000" b="0" i="0" u="none" strike="noStrike">
                          <a:solidFill>
                            <a:srgbClr val="000000"/>
                          </a:solidFill>
                          <a:effectLst/>
                          <a:latin typeface="Calibri" panose="020F0502020204030204" pitchFamily="34" charset="0"/>
                        </a:rPr>
                        <a:t>infection</a:t>
                      </a:r>
                    </a:p>
                  </a:txBody>
                  <a:tcPr marL="7041" marR="7041" marT="704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0.016164</a:t>
                      </a:r>
                    </a:p>
                  </a:txBody>
                  <a:tcPr marL="7041" marR="7041" marT="7041" marB="0" anchor="b">
                    <a:lnL>
                      <a:noFill/>
                    </a:lnL>
                    <a:lnR>
                      <a:noFill/>
                    </a:lnR>
                    <a:lnT>
                      <a:noFill/>
                    </a:lnT>
                    <a:lnB>
                      <a:noFill/>
                    </a:lnB>
                  </a:tcPr>
                </a:tc>
                <a:extLst>
                  <a:ext uri="{0D108BD9-81ED-4DB2-BD59-A6C34878D82A}">
                    <a16:rowId xmlns:a16="http://schemas.microsoft.com/office/drawing/2014/main" val="377053449"/>
                  </a:ext>
                </a:extLst>
              </a:tr>
              <a:tr h="168984">
                <a:tc>
                  <a:txBody>
                    <a:bodyPr/>
                    <a:lstStyle/>
                    <a:p>
                      <a:pPr algn="l" fontAlgn="b"/>
                      <a:r>
                        <a:rPr lang="en-US" sz="1000" b="0" i="0" u="none" strike="noStrike">
                          <a:solidFill>
                            <a:srgbClr val="000000"/>
                          </a:solidFill>
                          <a:effectLst/>
                          <a:latin typeface="Calibri" panose="020F0502020204030204" pitchFamily="34" charset="0"/>
                        </a:rPr>
                        <a:t>vitamin</a:t>
                      </a:r>
                    </a:p>
                  </a:txBody>
                  <a:tcPr marL="7041" marR="7041" marT="7041" marB="0" anchor="b">
                    <a:lnL>
                      <a:noFill/>
                    </a:lnL>
                    <a:lnR>
                      <a:noFill/>
                    </a:lnR>
                    <a:lnT>
                      <a:noFill/>
                    </a:lnT>
                    <a:lnB>
                      <a:noFill/>
                    </a:lnB>
                  </a:tcPr>
                </a:tc>
                <a:tc>
                  <a:txBody>
                    <a:bodyPr/>
                    <a:lstStyle/>
                    <a:p>
                      <a:pPr algn="r" fontAlgn="b"/>
                      <a:r>
                        <a:rPr lang="en-US" sz="1000" b="0" i="0" u="none" strike="noStrike" dirty="0">
                          <a:solidFill>
                            <a:srgbClr val="000000"/>
                          </a:solidFill>
                          <a:effectLst/>
                          <a:latin typeface="Calibri" panose="020F0502020204030204" pitchFamily="34" charset="0"/>
                        </a:rPr>
                        <a:t>0.01489</a:t>
                      </a:r>
                    </a:p>
                  </a:txBody>
                  <a:tcPr marL="7041" marR="7041" marT="7041" marB="0" anchor="b">
                    <a:lnL>
                      <a:noFill/>
                    </a:lnL>
                    <a:lnR>
                      <a:noFill/>
                    </a:lnR>
                    <a:lnT>
                      <a:noFill/>
                    </a:lnT>
                    <a:lnB>
                      <a:noFill/>
                    </a:lnB>
                  </a:tcPr>
                </a:tc>
                <a:extLst>
                  <a:ext uri="{0D108BD9-81ED-4DB2-BD59-A6C34878D82A}">
                    <a16:rowId xmlns:a16="http://schemas.microsoft.com/office/drawing/2014/main" val="551868280"/>
                  </a:ext>
                </a:extLst>
              </a:tr>
            </a:tbl>
          </a:graphicData>
        </a:graphic>
      </p:graphicFrame>
    </p:spTree>
    <p:extLst>
      <p:ext uri="{BB962C8B-B14F-4D97-AF65-F5344CB8AC3E}">
        <p14:creationId xmlns:p14="http://schemas.microsoft.com/office/powerpoint/2010/main" val="393282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schematic&#10;&#10;Description automatically generated">
            <a:extLst>
              <a:ext uri="{FF2B5EF4-FFF2-40B4-BE49-F238E27FC236}">
                <a16:creationId xmlns:a16="http://schemas.microsoft.com/office/drawing/2014/main" id="{2EF0AB8C-28FF-4BBE-99BC-4E8808F0B59E}"/>
              </a:ext>
            </a:extLst>
          </p:cNvPr>
          <p:cNvPicPr>
            <a:picLocks noGrp="1" noChangeAspect="1"/>
          </p:cNvPicPr>
          <p:nvPr>
            <p:ph idx="1"/>
          </p:nvPr>
        </p:nvPicPr>
        <p:blipFill>
          <a:blip r:embed="rId2"/>
          <a:stretch>
            <a:fillRect/>
          </a:stretch>
        </p:blipFill>
        <p:spPr>
          <a:xfrm>
            <a:off x="1113493" y="669677"/>
            <a:ext cx="9276601" cy="4775676"/>
          </a:xfrm>
          <a:prstGeom prst="rect">
            <a:avLst/>
          </a:prstGeom>
        </p:spPr>
      </p:pic>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145306" y="-4811"/>
            <a:ext cx="3691679" cy="1325563"/>
          </a:xfrm>
        </p:spPr>
        <p:txBody>
          <a:bodyPr>
            <a:normAutofit/>
          </a:bodyPr>
          <a:lstStyle/>
          <a:p>
            <a:r>
              <a:rPr lang="en-US" sz="3600" dirty="0"/>
              <a:t>September 2020</a:t>
            </a:r>
          </a:p>
        </p:txBody>
      </p:sp>
      <p:graphicFrame>
        <p:nvGraphicFramePr>
          <p:cNvPr id="3" name="Table 2">
            <a:extLst>
              <a:ext uri="{FF2B5EF4-FFF2-40B4-BE49-F238E27FC236}">
                <a16:creationId xmlns:a16="http://schemas.microsoft.com/office/drawing/2014/main" id="{5E7A8120-572E-4340-918F-01E7E750CB77}"/>
              </a:ext>
            </a:extLst>
          </p:cNvPr>
          <p:cNvGraphicFramePr>
            <a:graphicFrameLocks noGrp="1"/>
          </p:cNvGraphicFramePr>
          <p:nvPr>
            <p:extLst>
              <p:ext uri="{D42A27DB-BD31-4B8C-83A1-F6EECF244321}">
                <p14:modId xmlns:p14="http://schemas.microsoft.com/office/powerpoint/2010/main" val="3383644377"/>
              </p:ext>
            </p:extLst>
          </p:nvPr>
        </p:nvGraphicFramePr>
        <p:xfrm>
          <a:off x="10390094" y="1241177"/>
          <a:ext cx="1219200" cy="4183380"/>
        </p:xfrm>
        <a:graphic>
          <a:graphicData uri="http://schemas.openxmlformats.org/drawingml/2006/table">
            <a:tbl>
              <a:tblPr/>
              <a:tblGrid>
                <a:gridCol w="609600">
                  <a:extLst>
                    <a:ext uri="{9D8B030D-6E8A-4147-A177-3AD203B41FA5}">
                      <a16:colId xmlns:a16="http://schemas.microsoft.com/office/drawing/2014/main" val="1791323517"/>
                    </a:ext>
                  </a:extLst>
                </a:gridCol>
                <a:gridCol w="609600">
                  <a:extLst>
                    <a:ext uri="{9D8B030D-6E8A-4147-A177-3AD203B41FA5}">
                      <a16:colId xmlns:a16="http://schemas.microsoft.com/office/drawing/2014/main" val="2632498000"/>
                    </a:ext>
                  </a:extLst>
                </a:gridCol>
              </a:tblGrid>
              <a:tr h="182880">
                <a:tc>
                  <a:txBody>
                    <a:bodyPr/>
                    <a:lstStyle/>
                    <a:p>
                      <a:pPr algn="l" fontAlgn="b"/>
                      <a:r>
                        <a:rPr lang="en-US" sz="1100" b="1" i="0" u="sng" strike="noStrike">
                          <a:solidFill>
                            <a:srgbClr val="000000"/>
                          </a:solidFill>
                          <a:effectLst/>
                          <a:latin typeface="Calibri" panose="020F0502020204030204" pitchFamily="34" charset="0"/>
                        </a:rPr>
                        <a:t>Node</a:t>
                      </a:r>
                    </a:p>
                  </a:txBody>
                  <a:tcPr marL="7620" marR="7620" marT="7620" marB="0" anchor="b">
                    <a:lnL>
                      <a:noFill/>
                    </a:lnL>
                    <a:lnR>
                      <a:noFill/>
                    </a:lnR>
                    <a:lnT>
                      <a:noFill/>
                    </a:lnT>
                    <a:lnB>
                      <a:noFill/>
                    </a:lnB>
                  </a:tcPr>
                </a:tc>
                <a:tc>
                  <a:txBody>
                    <a:bodyPr/>
                    <a:lstStyle/>
                    <a:p>
                      <a:pPr algn="l" fontAlgn="b"/>
                      <a:r>
                        <a:rPr lang="en-US" sz="1100" b="1" i="0" u="sng" strike="noStrike" dirty="0">
                          <a:solidFill>
                            <a:srgbClr val="000000"/>
                          </a:solidFill>
                          <a:effectLst/>
                          <a:latin typeface="Calibri" panose="020F0502020204030204" pitchFamily="34" charset="0"/>
                        </a:rPr>
                        <a:t>Centrality</a:t>
                      </a:r>
                    </a:p>
                  </a:txBody>
                  <a:tcPr marL="7620" marR="7620" marT="7620" marB="0" anchor="b">
                    <a:lnL>
                      <a:noFill/>
                    </a:lnL>
                    <a:lnR>
                      <a:noFill/>
                    </a:lnR>
                    <a:lnT>
                      <a:noFill/>
                    </a:lnT>
                    <a:lnB>
                      <a:noFill/>
                    </a:lnB>
                  </a:tcPr>
                </a:tc>
                <a:extLst>
                  <a:ext uri="{0D108BD9-81ED-4DB2-BD59-A6C34878D82A}">
                    <a16:rowId xmlns:a16="http://schemas.microsoft.com/office/drawing/2014/main" val="2259167877"/>
                  </a:ext>
                </a:extLst>
              </a:tr>
              <a:tr h="182880">
                <a:tc>
                  <a:txBody>
                    <a:bodyPr/>
                    <a:lstStyle/>
                    <a:p>
                      <a:pPr algn="l" fontAlgn="b"/>
                      <a:r>
                        <a:rPr lang="en-US" sz="1100" b="0" i="0" u="none" strike="noStrike">
                          <a:solidFill>
                            <a:srgbClr val="000000"/>
                          </a:solidFill>
                          <a:effectLst/>
                          <a:latin typeface="Calibri" panose="020F0502020204030204" pitchFamily="34" charset="0"/>
                        </a:rPr>
                        <a:t>vaccine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0.499444</a:t>
                      </a:r>
                    </a:p>
                  </a:txBody>
                  <a:tcPr marL="7620" marR="7620" marT="7620" marB="0" anchor="b">
                    <a:lnL>
                      <a:noFill/>
                    </a:lnL>
                    <a:lnR>
                      <a:noFill/>
                    </a:lnR>
                    <a:lnT>
                      <a:noFill/>
                    </a:lnT>
                    <a:lnB>
                      <a:noFill/>
                    </a:lnB>
                  </a:tcPr>
                </a:tc>
                <a:extLst>
                  <a:ext uri="{0D108BD9-81ED-4DB2-BD59-A6C34878D82A}">
                    <a16:rowId xmlns:a16="http://schemas.microsoft.com/office/drawing/2014/main" val="2935057199"/>
                  </a:ext>
                </a:extLst>
              </a:tr>
              <a:tr h="182880">
                <a:tc>
                  <a:txBody>
                    <a:bodyPr/>
                    <a:lstStyle/>
                    <a:p>
                      <a:pPr algn="l" fontAlgn="b"/>
                      <a:r>
                        <a:rPr lang="en-US" sz="1100" b="0" i="0" u="none" strike="noStrike">
                          <a:solidFill>
                            <a:srgbClr val="000000"/>
                          </a:solidFill>
                          <a:effectLst/>
                          <a:latin typeface="Calibri" panose="020F0502020204030204" pitchFamily="34" charset="0"/>
                        </a:rPr>
                        <a:t>d</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0.204789</a:t>
                      </a:r>
                    </a:p>
                  </a:txBody>
                  <a:tcPr marL="7620" marR="7620" marT="7620" marB="0" anchor="b">
                    <a:lnL>
                      <a:noFill/>
                    </a:lnL>
                    <a:lnR>
                      <a:noFill/>
                    </a:lnR>
                    <a:lnT>
                      <a:noFill/>
                    </a:lnT>
                    <a:lnB>
                      <a:noFill/>
                    </a:lnB>
                  </a:tcPr>
                </a:tc>
                <a:extLst>
                  <a:ext uri="{0D108BD9-81ED-4DB2-BD59-A6C34878D82A}">
                    <a16:rowId xmlns:a16="http://schemas.microsoft.com/office/drawing/2014/main" val="1928520509"/>
                  </a:ext>
                </a:extLst>
              </a:tr>
              <a:tr h="182880">
                <a:tc>
                  <a:txBody>
                    <a:bodyPr/>
                    <a:lstStyle/>
                    <a:p>
                      <a:pPr algn="l" fontAlgn="b"/>
                      <a:r>
                        <a:rPr lang="en-US" sz="1100" b="0" i="0" u="none" strike="noStrike">
                          <a:solidFill>
                            <a:srgbClr val="000000"/>
                          </a:solidFill>
                          <a:effectLst/>
                          <a:latin typeface="Calibri" panose="020F0502020204030204" pitchFamily="34" charset="0"/>
                        </a:rPr>
                        <a:t>l</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0.185408</a:t>
                      </a:r>
                    </a:p>
                  </a:txBody>
                  <a:tcPr marL="7620" marR="7620" marT="7620" marB="0" anchor="b">
                    <a:lnL>
                      <a:noFill/>
                    </a:lnL>
                    <a:lnR>
                      <a:noFill/>
                    </a:lnR>
                    <a:lnT>
                      <a:noFill/>
                    </a:lnT>
                    <a:lnB>
                      <a:noFill/>
                    </a:lnB>
                  </a:tcPr>
                </a:tc>
                <a:extLst>
                  <a:ext uri="{0D108BD9-81ED-4DB2-BD59-A6C34878D82A}">
                    <a16:rowId xmlns:a16="http://schemas.microsoft.com/office/drawing/2014/main" val="854597039"/>
                  </a:ext>
                </a:extLst>
              </a:tr>
              <a:tr h="182880">
                <a:tc>
                  <a:txBody>
                    <a:bodyPr/>
                    <a:lstStyle/>
                    <a:p>
                      <a:pPr algn="l" fontAlgn="b"/>
                      <a:r>
                        <a:rPr lang="en-US" sz="1100" b="0" i="0" u="none" strike="noStrike">
                          <a:solidFill>
                            <a:srgbClr val="000000"/>
                          </a:solidFill>
                          <a:effectLst/>
                          <a:latin typeface="Calibri" panose="020F0502020204030204" pitchFamily="34" charset="0"/>
                        </a:rPr>
                        <a:t>people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0.171424</a:t>
                      </a:r>
                    </a:p>
                  </a:txBody>
                  <a:tcPr marL="7620" marR="7620" marT="7620" marB="0" anchor="b">
                    <a:lnL>
                      <a:noFill/>
                    </a:lnL>
                    <a:lnR>
                      <a:noFill/>
                    </a:lnR>
                    <a:lnT>
                      <a:noFill/>
                    </a:lnT>
                    <a:lnB>
                      <a:noFill/>
                    </a:lnB>
                  </a:tcPr>
                </a:tc>
                <a:extLst>
                  <a:ext uri="{0D108BD9-81ED-4DB2-BD59-A6C34878D82A}">
                    <a16:rowId xmlns:a16="http://schemas.microsoft.com/office/drawing/2014/main" val="4285627927"/>
                  </a:ext>
                </a:extLst>
              </a:tr>
              <a:tr h="182880">
                <a:tc>
                  <a:txBody>
                    <a:bodyPr/>
                    <a:lstStyle/>
                    <a:p>
                      <a:pPr algn="l" fontAlgn="b"/>
                      <a:r>
                        <a:rPr lang="en-US" sz="1100" b="0" i="0" u="none" strike="noStrike">
                          <a:solidFill>
                            <a:srgbClr val="000000"/>
                          </a:solidFill>
                          <a:effectLst/>
                          <a:latin typeface="Calibri" panose="020F0502020204030204" pitchFamily="34" charset="0"/>
                        </a:rPr>
                        <a:t>vitamin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0.164606</a:t>
                      </a:r>
                    </a:p>
                  </a:txBody>
                  <a:tcPr marL="7620" marR="7620" marT="7620" marB="0" anchor="b">
                    <a:lnL>
                      <a:noFill/>
                    </a:lnL>
                    <a:lnR>
                      <a:noFill/>
                    </a:lnR>
                    <a:lnT>
                      <a:noFill/>
                    </a:lnT>
                    <a:lnB>
                      <a:noFill/>
                    </a:lnB>
                  </a:tcPr>
                </a:tc>
                <a:extLst>
                  <a:ext uri="{0D108BD9-81ED-4DB2-BD59-A6C34878D82A}">
                    <a16:rowId xmlns:a16="http://schemas.microsoft.com/office/drawing/2014/main" val="510463909"/>
                  </a:ext>
                </a:extLst>
              </a:tr>
              <a:tr h="182880">
                <a:tc>
                  <a:txBody>
                    <a:bodyPr/>
                    <a:lstStyle/>
                    <a:p>
                      <a:pPr algn="l" fontAlgn="b"/>
                      <a:r>
                        <a:rPr lang="en-US" sz="1100" b="0" i="0" u="none" strike="noStrike">
                          <a:solidFill>
                            <a:srgbClr val="000000"/>
                          </a:solidFill>
                          <a:effectLst/>
                          <a:latin typeface="Calibri" panose="020F0502020204030204" pitchFamily="34" charset="0"/>
                        </a:rPr>
                        <a:t>covid</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0.147134</a:t>
                      </a:r>
                    </a:p>
                  </a:txBody>
                  <a:tcPr marL="7620" marR="7620" marT="7620" marB="0" anchor="b">
                    <a:lnL>
                      <a:noFill/>
                    </a:lnL>
                    <a:lnR>
                      <a:noFill/>
                    </a:lnR>
                    <a:lnT>
                      <a:noFill/>
                    </a:lnT>
                    <a:lnB>
                      <a:noFill/>
                    </a:lnB>
                  </a:tcPr>
                </a:tc>
                <a:extLst>
                  <a:ext uri="{0D108BD9-81ED-4DB2-BD59-A6C34878D82A}">
                    <a16:rowId xmlns:a16="http://schemas.microsoft.com/office/drawing/2014/main" val="1754594785"/>
                  </a:ext>
                </a:extLst>
              </a:tr>
              <a:tr h="182880">
                <a:tc>
                  <a:txBody>
                    <a:bodyPr/>
                    <a:lstStyle/>
                    <a:p>
                      <a:pPr algn="l" fontAlgn="b"/>
                      <a:r>
                        <a:rPr lang="en-US" sz="1100" b="0" i="0" u="none" strike="noStrike">
                          <a:solidFill>
                            <a:srgbClr val="000000"/>
                          </a:solidFill>
                          <a:effectLst/>
                          <a:latin typeface="Calibri" panose="020F0502020204030204" pitchFamily="34" charset="0"/>
                        </a:rPr>
                        <a:t>risk</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0.093337</a:t>
                      </a:r>
                    </a:p>
                  </a:txBody>
                  <a:tcPr marL="7620" marR="7620" marT="7620" marB="0" anchor="b">
                    <a:lnL>
                      <a:noFill/>
                    </a:lnL>
                    <a:lnR>
                      <a:noFill/>
                    </a:lnR>
                    <a:lnT>
                      <a:noFill/>
                    </a:lnT>
                    <a:lnB>
                      <a:noFill/>
                    </a:lnB>
                  </a:tcPr>
                </a:tc>
                <a:extLst>
                  <a:ext uri="{0D108BD9-81ED-4DB2-BD59-A6C34878D82A}">
                    <a16:rowId xmlns:a16="http://schemas.microsoft.com/office/drawing/2014/main" val="1580982080"/>
                  </a:ext>
                </a:extLst>
              </a:tr>
              <a:tr h="182880">
                <a:tc>
                  <a:txBody>
                    <a:bodyPr/>
                    <a:lstStyle/>
                    <a:p>
                      <a:pPr algn="l" fontAlgn="b"/>
                      <a:r>
                        <a:rPr lang="en-US" sz="1100" b="0" i="0" u="none" strike="noStrike">
                          <a:solidFill>
                            <a:srgbClr val="000000"/>
                          </a:solidFill>
                          <a:effectLst/>
                          <a:latin typeface="Calibri" panose="020F0502020204030204" pitchFamily="34" charset="0"/>
                        </a:rPr>
                        <a:t>virus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0.089892</a:t>
                      </a:r>
                    </a:p>
                  </a:txBody>
                  <a:tcPr marL="7620" marR="7620" marT="7620" marB="0" anchor="b">
                    <a:lnL>
                      <a:noFill/>
                    </a:lnL>
                    <a:lnR>
                      <a:noFill/>
                    </a:lnR>
                    <a:lnT>
                      <a:noFill/>
                    </a:lnT>
                    <a:lnB>
                      <a:noFill/>
                    </a:lnB>
                  </a:tcPr>
                </a:tc>
                <a:extLst>
                  <a:ext uri="{0D108BD9-81ED-4DB2-BD59-A6C34878D82A}">
                    <a16:rowId xmlns:a16="http://schemas.microsoft.com/office/drawing/2014/main" val="1390664244"/>
                  </a:ext>
                </a:extLst>
              </a:tr>
              <a:tr h="182880">
                <a:tc>
                  <a:txBody>
                    <a:bodyPr/>
                    <a:lstStyle/>
                    <a:p>
                      <a:pPr algn="l" fontAlgn="b"/>
                      <a:r>
                        <a:rPr lang="en-US" sz="1100" b="0" i="0" u="none" strike="noStrike">
                          <a:solidFill>
                            <a:srgbClr val="000000"/>
                          </a:solidFill>
                          <a:effectLst/>
                          <a:latin typeface="Calibri" panose="020F0502020204030204" pitchFamily="34" charset="0"/>
                        </a:rPr>
                        <a:t>wear</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0.059479</a:t>
                      </a:r>
                    </a:p>
                  </a:txBody>
                  <a:tcPr marL="7620" marR="7620" marT="7620" marB="0" anchor="b">
                    <a:lnL>
                      <a:noFill/>
                    </a:lnL>
                    <a:lnR>
                      <a:noFill/>
                    </a:lnR>
                    <a:lnT>
                      <a:noFill/>
                    </a:lnT>
                    <a:lnB>
                      <a:noFill/>
                    </a:lnB>
                  </a:tcPr>
                </a:tc>
                <a:extLst>
                  <a:ext uri="{0D108BD9-81ED-4DB2-BD59-A6C34878D82A}">
                    <a16:rowId xmlns:a16="http://schemas.microsoft.com/office/drawing/2014/main" val="619752199"/>
                  </a:ext>
                </a:extLst>
              </a:tr>
              <a:tr h="182880">
                <a:tc>
                  <a:txBody>
                    <a:bodyPr/>
                    <a:lstStyle/>
                    <a:p>
                      <a:pPr algn="l" fontAlgn="b"/>
                      <a:r>
                        <a:rPr lang="en-US" sz="1100" b="0" i="0" u="none" strike="noStrike">
                          <a:solidFill>
                            <a:srgbClr val="000000"/>
                          </a:solidFill>
                          <a:effectLst/>
                          <a:latin typeface="Calibri" panose="020F0502020204030204" pitchFamily="34" charset="0"/>
                        </a:rPr>
                        <a:t>covid-19</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0.058619</a:t>
                      </a:r>
                    </a:p>
                  </a:txBody>
                  <a:tcPr marL="7620" marR="7620" marT="7620" marB="0" anchor="b">
                    <a:lnL>
                      <a:noFill/>
                    </a:lnL>
                    <a:lnR>
                      <a:noFill/>
                    </a:lnR>
                    <a:lnT>
                      <a:noFill/>
                    </a:lnT>
                    <a:lnB>
                      <a:noFill/>
                    </a:lnB>
                  </a:tcPr>
                </a:tc>
                <a:extLst>
                  <a:ext uri="{0D108BD9-81ED-4DB2-BD59-A6C34878D82A}">
                    <a16:rowId xmlns:a16="http://schemas.microsoft.com/office/drawing/2014/main" val="285954841"/>
                  </a:ext>
                </a:extLst>
              </a:tr>
              <a:tr h="182880">
                <a:tc>
                  <a:txBody>
                    <a:bodyPr/>
                    <a:lstStyle/>
                    <a:p>
                      <a:pPr algn="l" fontAlgn="b"/>
                      <a:r>
                        <a:rPr lang="en-US" sz="1100" b="0" i="0" u="none" strike="noStrike">
                          <a:solidFill>
                            <a:srgbClr val="000000"/>
                          </a:solidFill>
                          <a:effectLst/>
                          <a:latin typeface="Calibri" panose="020F0502020204030204" pitchFamily="34" charset="0"/>
                        </a:rPr>
                        <a:t>mask</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0.048257</a:t>
                      </a:r>
                    </a:p>
                  </a:txBody>
                  <a:tcPr marL="7620" marR="7620" marT="7620" marB="0" anchor="b">
                    <a:lnL>
                      <a:noFill/>
                    </a:lnL>
                    <a:lnR>
                      <a:noFill/>
                    </a:lnR>
                    <a:lnT>
                      <a:noFill/>
                    </a:lnT>
                    <a:lnB>
                      <a:noFill/>
                    </a:lnB>
                  </a:tcPr>
                </a:tc>
                <a:extLst>
                  <a:ext uri="{0D108BD9-81ED-4DB2-BD59-A6C34878D82A}">
                    <a16:rowId xmlns:a16="http://schemas.microsoft.com/office/drawing/2014/main" val="3162202485"/>
                  </a:ext>
                </a:extLst>
              </a:tr>
              <a:tr h="182880">
                <a:tc>
                  <a:txBody>
                    <a:bodyPr/>
                    <a:lstStyle/>
                    <a:p>
                      <a:pPr algn="l" fontAlgn="b"/>
                      <a:r>
                        <a:rPr lang="en-US" sz="1100" b="0" i="0" u="none" strike="noStrike">
                          <a:solidFill>
                            <a:srgbClr val="000000"/>
                          </a:solidFill>
                          <a:effectLst/>
                          <a:latin typeface="Calibri" panose="020F0502020204030204" pitchFamily="34" charset="0"/>
                        </a:rPr>
                        <a:t>flu</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0.041449</a:t>
                      </a:r>
                    </a:p>
                  </a:txBody>
                  <a:tcPr marL="7620" marR="7620" marT="7620" marB="0" anchor="b">
                    <a:lnL>
                      <a:noFill/>
                    </a:lnL>
                    <a:lnR>
                      <a:noFill/>
                    </a:lnR>
                    <a:lnT>
                      <a:noFill/>
                    </a:lnT>
                    <a:lnB>
                      <a:noFill/>
                    </a:lnB>
                  </a:tcPr>
                </a:tc>
                <a:extLst>
                  <a:ext uri="{0D108BD9-81ED-4DB2-BD59-A6C34878D82A}">
                    <a16:rowId xmlns:a16="http://schemas.microsoft.com/office/drawing/2014/main" val="1998883564"/>
                  </a:ext>
                </a:extLst>
              </a:tr>
              <a:tr h="182880">
                <a:tc>
                  <a:txBody>
                    <a:bodyPr/>
                    <a:lstStyle/>
                    <a:p>
                      <a:pPr algn="l" fontAlgn="b"/>
                      <a:r>
                        <a:rPr lang="en-US" sz="1100" b="0" i="0" u="none" strike="noStrike">
                          <a:solidFill>
                            <a:srgbClr val="000000"/>
                          </a:solidFill>
                          <a:effectLst/>
                          <a:latin typeface="Calibri" panose="020F0502020204030204" pitchFamily="34" charset="0"/>
                        </a:rPr>
                        <a:t>t</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0.039851</a:t>
                      </a:r>
                    </a:p>
                  </a:txBody>
                  <a:tcPr marL="7620" marR="7620" marT="7620" marB="0" anchor="b">
                    <a:lnL>
                      <a:noFill/>
                    </a:lnL>
                    <a:lnR>
                      <a:noFill/>
                    </a:lnR>
                    <a:lnT>
                      <a:noFill/>
                    </a:lnT>
                    <a:lnB>
                      <a:noFill/>
                    </a:lnB>
                  </a:tcPr>
                </a:tc>
                <a:extLst>
                  <a:ext uri="{0D108BD9-81ED-4DB2-BD59-A6C34878D82A}">
                    <a16:rowId xmlns:a16="http://schemas.microsoft.com/office/drawing/2014/main" val="1469029902"/>
                  </a:ext>
                </a:extLst>
              </a:tr>
              <a:tr h="182880">
                <a:tc>
                  <a:txBody>
                    <a:bodyPr/>
                    <a:lstStyle/>
                    <a:p>
                      <a:pPr algn="l" fontAlgn="b"/>
                      <a:r>
                        <a:rPr lang="en-US" sz="1100" b="0" i="0" u="none" strike="noStrike">
                          <a:solidFill>
                            <a:srgbClr val="000000"/>
                          </a:solidFill>
                          <a:effectLst/>
                          <a:latin typeface="Calibri" panose="020F0502020204030204" pitchFamily="34" charset="0"/>
                        </a:rPr>
                        <a:t>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0.039147</a:t>
                      </a:r>
                    </a:p>
                  </a:txBody>
                  <a:tcPr marL="7620" marR="7620" marT="7620" marB="0" anchor="b">
                    <a:lnL>
                      <a:noFill/>
                    </a:lnL>
                    <a:lnR>
                      <a:noFill/>
                    </a:lnR>
                    <a:lnT>
                      <a:noFill/>
                    </a:lnT>
                    <a:lnB>
                      <a:noFill/>
                    </a:lnB>
                  </a:tcPr>
                </a:tc>
                <a:extLst>
                  <a:ext uri="{0D108BD9-81ED-4DB2-BD59-A6C34878D82A}">
                    <a16:rowId xmlns:a16="http://schemas.microsoft.com/office/drawing/2014/main" val="378370821"/>
                  </a:ext>
                </a:extLst>
              </a:tr>
              <a:tr h="182880">
                <a:tc>
                  <a:txBody>
                    <a:bodyPr/>
                    <a:lstStyle/>
                    <a:p>
                      <a:pPr algn="l" fontAlgn="b"/>
                      <a:r>
                        <a:rPr lang="en-US" sz="1100" b="0" i="0" u="none" strike="noStrike">
                          <a:solidFill>
                            <a:srgbClr val="000000"/>
                          </a:solidFill>
                          <a:effectLst/>
                          <a:latin typeface="Calibri" panose="020F0502020204030204" pitchFamily="34" charset="0"/>
                        </a:rPr>
                        <a:t>patients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0.035534</a:t>
                      </a:r>
                    </a:p>
                  </a:txBody>
                  <a:tcPr marL="7620" marR="7620" marT="7620" marB="0" anchor="b">
                    <a:lnL>
                      <a:noFill/>
                    </a:lnL>
                    <a:lnR>
                      <a:noFill/>
                    </a:lnR>
                    <a:lnT>
                      <a:noFill/>
                    </a:lnT>
                    <a:lnB>
                      <a:noFill/>
                    </a:lnB>
                  </a:tcPr>
                </a:tc>
                <a:extLst>
                  <a:ext uri="{0D108BD9-81ED-4DB2-BD59-A6C34878D82A}">
                    <a16:rowId xmlns:a16="http://schemas.microsoft.com/office/drawing/2014/main" val="1675256289"/>
                  </a:ext>
                </a:extLst>
              </a:tr>
              <a:tr h="182880">
                <a:tc>
                  <a:txBody>
                    <a:bodyPr/>
                    <a:lstStyle/>
                    <a:p>
                      <a:pPr algn="l" fontAlgn="b"/>
                      <a:r>
                        <a:rPr lang="en-US" sz="1100" b="0" i="0" u="none" strike="noStrike">
                          <a:solidFill>
                            <a:srgbClr val="000000"/>
                          </a:solidFill>
                          <a:effectLst/>
                          <a:latin typeface="Calibri" panose="020F0502020204030204" pitchFamily="34" charset="0"/>
                        </a:rPr>
                        <a:t>immune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0.030367</a:t>
                      </a:r>
                    </a:p>
                  </a:txBody>
                  <a:tcPr marL="7620" marR="7620" marT="7620" marB="0" anchor="b">
                    <a:lnL>
                      <a:noFill/>
                    </a:lnL>
                    <a:lnR>
                      <a:noFill/>
                    </a:lnR>
                    <a:lnT>
                      <a:noFill/>
                    </a:lnT>
                    <a:lnB>
                      <a:noFill/>
                    </a:lnB>
                  </a:tcPr>
                </a:tc>
                <a:extLst>
                  <a:ext uri="{0D108BD9-81ED-4DB2-BD59-A6C34878D82A}">
                    <a16:rowId xmlns:a16="http://schemas.microsoft.com/office/drawing/2014/main" val="4067183829"/>
                  </a:ext>
                </a:extLst>
              </a:tr>
              <a:tr h="182880">
                <a:tc>
                  <a:txBody>
                    <a:bodyPr/>
                    <a:lstStyle/>
                    <a:p>
                      <a:pPr algn="l" fontAlgn="b"/>
                      <a:r>
                        <a:rPr lang="en-US" sz="1100" b="0" i="0" u="none" strike="noStrike">
                          <a:solidFill>
                            <a:srgbClr val="000000"/>
                          </a:solidFill>
                          <a:effectLst/>
                          <a:latin typeface="Calibri" panose="020F0502020204030204" pitchFamily="34" charset="0"/>
                        </a:rPr>
                        <a:t>anti</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0.024315</a:t>
                      </a:r>
                    </a:p>
                  </a:txBody>
                  <a:tcPr marL="7620" marR="7620" marT="7620" marB="0" anchor="b">
                    <a:lnL>
                      <a:noFill/>
                    </a:lnL>
                    <a:lnR>
                      <a:noFill/>
                    </a:lnR>
                    <a:lnT>
                      <a:noFill/>
                    </a:lnT>
                    <a:lnB>
                      <a:noFill/>
                    </a:lnB>
                  </a:tcPr>
                </a:tc>
                <a:extLst>
                  <a:ext uri="{0D108BD9-81ED-4DB2-BD59-A6C34878D82A}">
                    <a16:rowId xmlns:a16="http://schemas.microsoft.com/office/drawing/2014/main" val="240357628"/>
                  </a:ext>
                </a:extLst>
              </a:tr>
              <a:tr h="182880">
                <a:tc>
                  <a:txBody>
                    <a:bodyPr/>
                    <a:lstStyle/>
                    <a:p>
                      <a:pPr algn="l" fontAlgn="b"/>
                      <a:r>
                        <a:rPr lang="en-US" sz="1100" b="0" i="0" u="none" strike="noStrike">
                          <a:solidFill>
                            <a:srgbClr val="000000"/>
                          </a:solidFill>
                          <a:effectLst/>
                          <a:latin typeface="Calibri" panose="020F0502020204030204" pitchFamily="34" charset="0"/>
                        </a:rPr>
                        <a:t>going</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0.024266</a:t>
                      </a:r>
                    </a:p>
                  </a:txBody>
                  <a:tcPr marL="7620" marR="7620" marT="7620" marB="0" anchor="b">
                    <a:lnL>
                      <a:noFill/>
                    </a:lnL>
                    <a:lnR>
                      <a:noFill/>
                    </a:lnR>
                    <a:lnT>
                      <a:noFill/>
                    </a:lnT>
                    <a:lnB>
                      <a:noFill/>
                    </a:lnB>
                  </a:tcPr>
                </a:tc>
                <a:extLst>
                  <a:ext uri="{0D108BD9-81ED-4DB2-BD59-A6C34878D82A}">
                    <a16:rowId xmlns:a16="http://schemas.microsoft.com/office/drawing/2014/main" val="618071354"/>
                  </a:ext>
                </a:extLst>
              </a:tr>
              <a:tr h="182880">
                <a:tc>
                  <a:txBody>
                    <a:bodyPr/>
                    <a:lstStyle/>
                    <a:p>
                      <a:pPr algn="l" fontAlgn="b"/>
                      <a:r>
                        <a:rPr lang="en-US" sz="1100" b="0" i="0" u="none" strike="noStrike">
                          <a:solidFill>
                            <a:srgbClr val="000000"/>
                          </a:solidFill>
                          <a:effectLst/>
                          <a:latin typeface="Calibri" panose="020F0502020204030204" pitchFamily="34" charset="0"/>
                        </a:rPr>
                        <a:t>g</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0.024205</a:t>
                      </a:r>
                    </a:p>
                  </a:txBody>
                  <a:tcPr marL="7620" marR="7620" marT="7620" marB="0" anchor="b">
                    <a:lnL>
                      <a:noFill/>
                    </a:lnL>
                    <a:lnR>
                      <a:noFill/>
                    </a:lnR>
                    <a:lnT>
                      <a:noFill/>
                    </a:lnT>
                    <a:lnB>
                      <a:noFill/>
                    </a:lnB>
                  </a:tcPr>
                </a:tc>
                <a:extLst>
                  <a:ext uri="{0D108BD9-81ED-4DB2-BD59-A6C34878D82A}">
                    <a16:rowId xmlns:a16="http://schemas.microsoft.com/office/drawing/2014/main" val="4075323527"/>
                  </a:ext>
                </a:extLst>
              </a:tr>
              <a:tr h="182880">
                <a:tc>
                  <a:txBody>
                    <a:bodyPr/>
                    <a:lstStyle/>
                    <a:p>
                      <a:pPr algn="l" fontAlgn="b"/>
                      <a:r>
                        <a:rPr lang="en-US" sz="1100" b="0" i="0" u="none" strike="noStrike">
                          <a:solidFill>
                            <a:srgbClr val="000000"/>
                          </a:solidFill>
                          <a:effectLst/>
                          <a:latin typeface="Calibri" panose="020F0502020204030204" pitchFamily="34" charset="0"/>
                        </a:rPr>
                        <a:t>like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0.022553</a:t>
                      </a:r>
                    </a:p>
                  </a:txBody>
                  <a:tcPr marL="7620" marR="7620" marT="7620" marB="0" anchor="b">
                    <a:lnL>
                      <a:noFill/>
                    </a:lnL>
                    <a:lnR>
                      <a:noFill/>
                    </a:lnR>
                    <a:lnT>
                      <a:noFill/>
                    </a:lnT>
                    <a:lnB>
                      <a:noFill/>
                    </a:lnB>
                  </a:tcPr>
                </a:tc>
                <a:extLst>
                  <a:ext uri="{0D108BD9-81ED-4DB2-BD59-A6C34878D82A}">
                    <a16:rowId xmlns:a16="http://schemas.microsoft.com/office/drawing/2014/main" val="643335326"/>
                  </a:ext>
                </a:extLst>
              </a:tr>
              <a:tr h="182880">
                <a:tc>
                  <a:txBody>
                    <a:bodyPr/>
                    <a:lstStyle/>
                    <a:p>
                      <a:pPr algn="l" fontAlgn="b"/>
                      <a:r>
                        <a:rPr lang="en-US" sz="1100" b="0" i="0" u="none" strike="noStrike">
                          <a:solidFill>
                            <a:srgbClr val="000000"/>
                          </a:solidFill>
                          <a:effectLst/>
                          <a:latin typeface="Calibri" panose="020F0502020204030204" pitchFamily="34" charset="0"/>
                        </a:rPr>
                        <a:t>respiratory</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0.019605</a:t>
                      </a:r>
                    </a:p>
                  </a:txBody>
                  <a:tcPr marL="7620" marR="7620" marT="7620" marB="0" anchor="b">
                    <a:lnL>
                      <a:noFill/>
                    </a:lnL>
                    <a:lnR>
                      <a:noFill/>
                    </a:lnR>
                    <a:lnT>
                      <a:noFill/>
                    </a:lnT>
                    <a:lnB>
                      <a:noFill/>
                    </a:lnB>
                  </a:tcPr>
                </a:tc>
                <a:extLst>
                  <a:ext uri="{0D108BD9-81ED-4DB2-BD59-A6C34878D82A}">
                    <a16:rowId xmlns:a16="http://schemas.microsoft.com/office/drawing/2014/main" val="808061017"/>
                  </a:ext>
                </a:extLst>
              </a:tr>
            </a:tbl>
          </a:graphicData>
        </a:graphic>
      </p:graphicFrame>
    </p:spTree>
    <p:extLst>
      <p:ext uri="{BB962C8B-B14F-4D97-AF65-F5344CB8AC3E}">
        <p14:creationId xmlns:p14="http://schemas.microsoft.com/office/powerpoint/2010/main" val="1016223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F948738E-78AB-437B-926D-52B2D370EDCB}"/>
              </a:ext>
            </a:extLst>
          </p:cNvPr>
          <p:cNvPicPr>
            <a:picLocks noGrp="1" noChangeAspect="1"/>
          </p:cNvPicPr>
          <p:nvPr>
            <p:ph sz="half" idx="1"/>
          </p:nvPr>
        </p:nvPicPr>
        <p:blipFill rotWithShape="1">
          <a:blip r:embed="rId3"/>
          <a:srcRect l="16871" t="28410" r="20150" b="9098"/>
          <a:stretch/>
        </p:blipFill>
        <p:spPr>
          <a:xfrm>
            <a:off x="3281680" y="-22352"/>
            <a:ext cx="6278880" cy="6230112"/>
          </a:xfrm>
        </p:spPr>
      </p:pic>
      <p:sp>
        <p:nvSpPr>
          <p:cNvPr id="8" name="TextBox 7">
            <a:extLst>
              <a:ext uri="{FF2B5EF4-FFF2-40B4-BE49-F238E27FC236}">
                <a16:creationId xmlns:a16="http://schemas.microsoft.com/office/drawing/2014/main" id="{26EA2CA8-A094-43E7-9430-D3EE534DC9CE}"/>
              </a:ext>
            </a:extLst>
          </p:cNvPr>
          <p:cNvSpPr txBox="1"/>
          <p:nvPr/>
        </p:nvSpPr>
        <p:spPr>
          <a:xfrm>
            <a:off x="325120" y="294362"/>
            <a:ext cx="3383280" cy="1384995"/>
          </a:xfrm>
          <a:prstGeom prst="rect">
            <a:avLst/>
          </a:prstGeom>
          <a:noFill/>
        </p:spPr>
        <p:txBody>
          <a:bodyPr wrap="square">
            <a:spAutoFit/>
          </a:bodyPr>
          <a:lstStyle/>
          <a:p>
            <a:r>
              <a:rPr lang="en-US" sz="2800" dirty="0">
                <a:solidFill>
                  <a:srgbClr val="F6941F"/>
                </a:solidFill>
              </a:rPr>
              <a:t>Betweenness Centrality:</a:t>
            </a:r>
          </a:p>
          <a:p>
            <a:r>
              <a:rPr lang="en-US" sz="2800" dirty="0">
                <a:solidFill>
                  <a:srgbClr val="F6941F"/>
                </a:solidFill>
              </a:rPr>
              <a:t> April 2021 </a:t>
            </a:r>
          </a:p>
        </p:txBody>
      </p:sp>
      <p:graphicFrame>
        <p:nvGraphicFramePr>
          <p:cNvPr id="2" name="Table 1">
            <a:extLst>
              <a:ext uri="{FF2B5EF4-FFF2-40B4-BE49-F238E27FC236}">
                <a16:creationId xmlns:a16="http://schemas.microsoft.com/office/drawing/2014/main" id="{822F678F-C8A0-4530-B340-D917630CE399}"/>
              </a:ext>
            </a:extLst>
          </p:cNvPr>
          <p:cNvGraphicFramePr>
            <a:graphicFrameLocks noGrp="1"/>
          </p:cNvGraphicFramePr>
          <p:nvPr>
            <p:extLst>
              <p:ext uri="{D42A27DB-BD31-4B8C-83A1-F6EECF244321}">
                <p14:modId xmlns:p14="http://schemas.microsoft.com/office/powerpoint/2010/main" val="1962734702"/>
              </p:ext>
            </p:extLst>
          </p:nvPr>
        </p:nvGraphicFramePr>
        <p:xfrm>
          <a:off x="584200" y="1840438"/>
          <a:ext cx="1219200" cy="4206240"/>
        </p:xfrm>
        <a:graphic>
          <a:graphicData uri="http://schemas.openxmlformats.org/drawingml/2006/table">
            <a:tbl>
              <a:tblPr/>
              <a:tblGrid>
                <a:gridCol w="609600">
                  <a:extLst>
                    <a:ext uri="{9D8B030D-6E8A-4147-A177-3AD203B41FA5}">
                      <a16:colId xmlns:a16="http://schemas.microsoft.com/office/drawing/2014/main" val="665090524"/>
                    </a:ext>
                  </a:extLst>
                </a:gridCol>
                <a:gridCol w="609600">
                  <a:extLst>
                    <a:ext uri="{9D8B030D-6E8A-4147-A177-3AD203B41FA5}">
                      <a16:colId xmlns:a16="http://schemas.microsoft.com/office/drawing/2014/main" val="2286901027"/>
                    </a:ext>
                  </a:extLst>
                </a:gridCol>
              </a:tblGrid>
              <a:tr h="182880">
                <a:tc>
                  <a:txBody>
                    <a:bodyPr/>
                    <a:lstStyle/>
                    <a:p>
                      <a:pPr algn="l" fontAlgn="b"/>
                      <a:r>
                        <a:rPr lang="en-US" sz="1100" b="1" i="0" u="sng" strike="noStrike">
                          <a:solidFill>
                            <a:srgbClr val="000000"/>
                          </a:solidFill>
                          <a:effectLst/>
                          <a:latin typeface="Calibri" panose="020F0502020204030204" pitchFamily="34" charset="0"/>
                        </a:rPr>
                        <a:t>Node</a:t>
                      </a:r>
                    </a:p>
                  </a:txBody>
                  <a:tcPr marL="7620" marR="7620" marT="7620" marB="0" anchor="b">
                    <a:lnL>
                      <a:noFill/>
                    </a:lnL>
                    <a:lnR>
                      <a:noFill/>
                    </a:lnR>
                    <a:lnT>
                      <a:noFill/>
                    </a:lnT>
                    <a:lnB>
                      <a:noFill/>
                    </a:lnB>
                  </a:tcPr>
                </a:tc>
                <a:tc>
                  <a:txBody>
                    <a:bodyPr/>
                    <a:lstStyle/>
                    <a:p>
                      <a:pPr algn="l" fontAlgn="b"/>
                      <a:r>
                        <a:rPr lang="en-US" sz="1100" b="1" i="0" u="sng" strike="noStrike" dirty="0">
                          <a:solidFill>
                            <a:srgbClr val="000000"/>
                          </a:solidFill>
                          <a:effectLst/>
                          <a:latin typeface="Calibri" panose="020F0502020204030204" pitchFamily="34" charset="0"/>
                        </a:rPr>
                        <a:t>Centrality</a:t>
                      </a:r>
                    </a:p>
                  </a:txBody>
                  <a:tcPr marL="7620" marR="7620" marT="7620" marB="0" anchor="b">
                    <a:lnL>
                      <a:noFill/>
                    </a:lnL>
                    <a:lnR>
                      <a:noFill/>
                    </a:lnR>
                    <a:lnT>
                      <a:noFill/>
                    </a:lnT>
                    <a:lnB>
                      <a:noFill/>
                    </a:lnB>
                  </a:tcPr>
                </a:tc>
                <a:extLst>
                  <a:ext uri="{0D108BD9-81ED-4DB2-BD59-A6C34878D82A}">
                    <a16:rowId xmlns:a16="http://schemas.microsoft.com/office/drawing/2014/main" val="3120401219"/>
                  </a:ext>
                </a:extLst>
              </a:tr>
              <a:tr h="182880">
                <a:tc>
                  <a:txBody>
                    <a:bodyPr/>
                    <a:lstStyle/>
                    <a:p>
                      <a:pPr algn="l" fontAlgn="b"/>
                      <a:r>
                        <a:rPr lang="en-US" sz="1100" b="0" i="0" u="none" strike="noStrike">
                          <a:solidFill>
                            <a:srgbClr val="000000"/>
                          </a:solidFill>
                          <a:effectLst/>
                          <a:latin typeface="Calibri" panose="020F0502020204030204" pitchFamily="34" charset="0"/>
                        </a:rPr>
                        <a:t>vaccine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0.585786</a:t>
                      </a:r>
                    </a:p>
                  </a:txBody>
                  <a:tcPr marL="7620" marR="7620" marT="7620" marB="0" anchor="b">
                    <a:lnL>
                      <a:noFill/>
                    </a:lnL>
                    <a:lnR>
                      <a:noFill/>
                    </a:lnR>
                    <a:lnT>
                      <a:noFill/>
                    </a:lnT>
                    <a:lnB>
                      <a:noFill/>
                    </a:lnB>
                  </a:tcPr>
                </a:tc>
                <a:extLst>
                  <a:ext uri="{0D108BD9-81ED-4DB2-BD59-A6C34878D82A}">
                    <a16:rowId xmlns:a16="http://schemas.microsoft.com/office/drawing/2014/main" val="1109791022"/>
                  </a:ext>
                </a:extLst>
              </a:tr>
              <a:tr h="182880">
                <a:tc>
                  <a:txBody>
                    <a:bodyPr/>
                    <a:lstStyle/>
                    <a:p>
                      <a:pPr algn="l" fontAlgn="b"/>
                      <a:r>
                        <a:rPr lang="en-US" sz="1100" b="0" i="0" u="none" strike="noStrike">
                          <a:solidFill>
                            <a:srgbClr val="000000"/>
                          </a:solidFill>
                          <a:effectLst/>
                          <a:latin typeface="Calibri" panose="020F0502020204030204" pitchFamily="34" charset="0"/>
                        </a:rPr>
                        <a:t>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0.145422</a:t>
                      </a:r>
                    </a:p>
                  </a:txBody>
                  <a:tcPr marL="7620" marR="7620" marT="7620" marB="0" anchor="b">
                    <a:lnL>
                      <a:noFill/>
                    </a:lnL>
                    <a:lnR>
                      <a:noFill/>
                    </a:lnR>
                    <a:lnT>
                      <a:noFill/>
                    </a:lnT>
                    <a:lnB>
                      <a:noFill/>
                    </a:lnB>
                  </a:tcPr>
                </a:tc>
                <a:extLst>
                  <a:ext uri="{0D108BD9-81ED-4DB2-BD59-A6C34878D82A}">
                    <a16:rowId xmlns:a16="http://schemas.microsoft.com/office/drawing/2014/main" val="1391380383"/>
                  </a:ext>
                </a:extLst>
              </a:tr>
              <a:tr h="182880">
                <a:tc>
                  <a:txBody>
                    <a:bodyPr/>
                    <a:lstStyle/>
                    <a:p>
                      <a:pPr algn="l" fontAlgn="b"/>
                      <a:r>
                        <a:rPr lang="en-US" sz="1100" b="0" i="0" u="none" strike="noStrike">
                          <a:solidFill>
                            <a:srgbClr val="000000"/>
                          </a:solidFill>
                          <a:effectLst/>
                          <a:latin typeface="Calibri" panose="020F0502020204030204" pitchFamily="34" charset="0"/>
                        </a:rPr>
                        <a:t>got</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0.073577</a:t>
                      </a:r>
                    </a:p>
                  </a:txBody>
                  <a:tcPr marL="7620" marR="7620" marT="7620" marB="0" anchor="b">
                    <a:lnL>
                      <a:noFill/>
                    </a:lnL>
                    <a:lnR>
                      <a:noFill/>
                    </a:lnR>
                    <a:lnT>
                      <a:noFill/>
                    </a:lnT>
                    <a:lnB>
                      <a:noFill/>
                    </a:lnB>
                  </a:tcPr>
                </a:tc>
                <a:extLst>
                  <a:ext uri="{0D108BD9-81ED-4DB2-BD59-A6C34878D82A}">
                    <a16:rowId xmlns:a16="http://schemas.microsoft.com/office/drawing/2014/main" val="4142905802"/>
                  </a:ext>
                </a:extLst>
              </a:tr>
              <a:tr h="182880">
                <a:tc>
                  <a:txBody>
                    <a:bodyPr/>
                    <a:lstStyle/>
                    <a:p>
                      <a:pPr algn="l" fontAlgn="b"/>
                      <a:r>
                        <a:rPr lang="en-US" sz="1100" b="0" i="0" u="none" strike="noStrike">
                          <a:solidFill>
                            <a:srgbClr val="000000"/>
                          </a:solidFill>
                          <a:effectLst/>
                          <a:latin typeface="Calibri" panose="020F0502020204030204" pitchFamily="34" charset="0"/>
                        </a:rPr>
                        <a:t>good</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0.072205</a:t>
                      </a:r>
                    </a:p>
                  </a:txBody>
                  <a:tcPr marL="7620" marR="7620" marT="7620" marB="0" anchor="b">
                    <a:lnL>
                      <a:noFill/>
                    </a:lnL>
                    <a:lnR>
                      <a:noFill/>
                    </a:lnR>
                    <a:lnT>
                      <a:noFill/>
                    </a:lnT>
                    <a:lnB>
                      <a:noFill/>
                    </a:lnB>
                  </a:tcPr>
                </a:tc>
                <a:extLst>
                  <a:ext uri="{0D108BD9-81ED-4DB2-BD59-A6C34878D82A}">
                    <a16:rowId xmlns:a16="http://schemas.microsoft.com/office/drawing/2014/main" val="1448663897"/>
                  </a:ext>
                </a:extLst>
              </a:tr>
              <a:tr h="182880">
                <a:tc>
                  <a:txBody>
                    <a:bodyPr/>
                    <a:lstStyle/>
                    <a:p>
                      <a:pPr algn="l" fontAlgn="b"/>
                      <a:r>
                        <a:rPr lang="en-US" sz="1100" b="0" i="0" u="none" strike="noStrike">
                          <a:solidFill>
                            <a:srgbClr val="000000"/>
                          </a:solidFill>
                          <a:effectLst/>
                          <a:latin typeface="Calibri" panose="020F0502020204030204" pitchFamily="34" charset="0"/>
                        </a:rPr>
                        <a:t>g</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0.061462</a:t>
                      </a:r>
                    </a:p>
                  </a:txBody>
                  <a:tcPr marL="7620" marR="7620" marT="7620" marB="0" anchor="b">
                    <a:lnL>
                      <a:noFill/>
                    </a:lnL>
                    <a:lnR>
                      <a:noFill/>
                    </a:lnR>
                    <a:lnT>
                      <a:noFill/>
                    </a:lnT>
                    <a:lnB>
                      <a:noFill/>
                    </a:lnB>
                  </a:tcPr>
                </a:tc>
                <a:extLst>
                  <a:ext uri="{0D108BD9-81ED-4DB2-BD59-A6C34878D82A}">
                    <a16:rowId xmlns:a16="http://schemas.microsoft.com/office/drawing/2014/main" val="2243292385"/>
                  </a:ext>
                </a:extLst>
              </a:tr>
              <a:tr h="182880">
                <a:tc>
                  <a:txBody>
                    <a:bodyPr/>
                    <a:lstStyle/>
                    <a:p>
                      <a:pPr algn="l" fontAlgn="b"/>
                      <a:r>
                        <a:rPr lang="en-US" sz="1100" b="0" i="0" u="none" strike="noStrike">
                          <a:solidFill>
                            <a:srgbClr val="000000"/>
                          </a:solidFill>
                          <a:effectLst/>
                          <a:latin typeface="Calibri" panose="020F0502020204030204" pitchFamily="34" charset="0"/>
                        </a:rPr>
                        <a:t>news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0.060559</a:t>
                      </a:r>
                    </a:p>
                  </a:txBody>
                  <a:tcPr marL="7620" marR="7620" marT="7620" marB="0" anchor="b">
                    <a:lnL>
                      <a:noFill/>
                    </a:lnL>
                    <a:lnR>
                      <a:noFill/>
                    </a:lnR>
                    <a:lnT>
                      <a:noFill/>
                    </a:lnT>
                    <a:lnB>
                      <a:noFill/>
                    </a:lnB>
                  </a:tcPr>
                </a:tc>
                <a:extLst>
                  <a:ext uri="{0D108BD9-81ED-4DB2-BD59-A6C34878D82A}">
                    <a16:rowId xmlns:a16="http://schemas.microsoft.com/office/drawing/2014/main" val="440378774"/>
                  </a:ext>
                </a:extLst>
              </a:tr>
              <a:tr h="182880">
                <a:tc>
                  <a:txBody>
                    <a:bodyPr/>
                    <a:lstStyle/>
                    <a:p>
                      <a:pPr algn="l" fontAlgn="b"/>
                      <a:r>
                        <a:rPr lang="en-US" sz="1100" b="0" i="0" u="none" strike="noStrike">
                          <a:solidFill>
                            <a:srgbClr val="000000"/>
                          </a:solidFill>
                          <a:effectLst/>
                          <a:latin typeface="Calibri" panose="020F0502020204030204" pitchFamily="34" charset="0"/>
                        </a:rPr>
                        <a:t>fever</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0.05323</a:t>
                      </a:r>
                    </a:p>
                  </a:txBody>
                  <a:tcPr marL="7620" marR="7620" marT="7620" marB="0" anchor="b">
                    <a:lnL>
                      <a:noFill/>
                    </a:lnL>
                    <a:lnR>
                      <a:noFill/>
                    </a:lnR>
                    <a:lnT>
                      <a:noFill/>
                    </a:lnT>
                    <a:lnB>
                      <a:noFill/>
                    </a:lnB>
                  </a:tcPr>
                </a:tc>
                <a:extLst>
                  <a:ext uri="{0D108BD9-81ED-4DB2-BD59-A6C34878D82A}">
                    <a16:rowId xmlns:a16="http://schemas.microsoft.com/office/drawing/2014/main" val="1143182532"/>
                  </a:ext>
                </a:extLst>
              </a:tr>
              <a:tr h="182880">
                <a:tc>
                  <a:txBody>
                    <a:bodyPr/>
                    <a:lstStyle/>
                    <a:p>
                      <a:pPr algn="l" fontAlgn="b"/>
                      <a:r>
                        <a:rPr lang="en-US" sz="1100" b="0" i="0" u="none" strike="noStrike">
                          <a:solidFill>
                            <a:srgbClr val="000000"/>
                          </a:solidFill>
                          <a:effectLst/>
                          <a:latin typeface="Calibri" panose="020F0502020204030204" pitchFamily="34" charset="0"/>
                        </a:rPr>
                        <a:t>shot</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0.051778</a:t>
                      </a:r>
                    </a:p>
                  </a:txBody>
                  <a:tcPr marL="7620" marR="7620" marT="7620" marB="0" anchor="b">
                    <a:lnL>
                      <a:noFill/>
                    </a:lnL>
                    <a:lnR>
                      <a:noFill/>
                    </a:lnR>
                    <a:lnT>
                      <a:noFill/>
                    </a:lnT>
                    <a:lnB>
                      <a:noFill/>
                    </a:lnB>
                  </a:tcPr>
                </a:tc>
                <a:extLst>
                  <a:ext uri="{0D108BD9-81ED-4DB2-BD59-A6C34878D82A}">
                    <a16:rowId xmlns:a16="http://schemas.microsoft.com/office/drawing/2014/main" val="3193240739"/>
                  </a:ext>
                </a:extLst>
              </a:tr>
              <a:tr h="182880">
                <a:tc>
                  <a:txBody>
                    <a:bodyPr/>
                    <a:lstStyle/>
                    <a:p>
                      <a:pPr algn="l" fontAlgn="b"/>
                      <a:r>
                        <a:rPr lang="en-US" sz="1100" b="0" i="0" u="none" strike="noStrike">
                          <a:solidFill>
                            <a:srgbClr val="000000"/>
                          </a:solidFill>
                          <a:effectLst/>
                          <a:latin typeface="Calibri" panose="020F0502020204030204" pitchFamily="34" charset="0"/>
                        </a:rPr>
                        <a:t>sources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0.049224</a:t>
                      </a:r>
                    </a:p>
                  </a:txBody>
                  <a:tcPr marL="7620" marR="7620" marT="7620" marB="0" anchor="b">
                    <a:lnL>
                      <a:noFill/>
                    </a:lnL>
                    <a:lnR>
                      <a:noFill/>
                    </a:lnR>
                    <a:lnT>
                      <a:noFill/>
                    </a:lnT>
                    <a:lnB>
                      <a:noFill/>
                    </a:lnB>
                  </a:tcPr>
                </a:tc>
                <a:extLst>
                  <a:ext uri="{0D108BD9-81ED-4DB2-BD59-A6C34878D82A}">
                    <a16:rowId xmlns:a16="http://schemas.microsoft.com/office/drawing/2014/main" val="2157717453"/>
                  </a:ext>
                </a:extLst>
              </a:tr>
              <a:tr h="182880">
                <a:tc>
                  <a:txBody>
                    <a:bodyPr/>
                    <a:lstStyle/>
                    <a:p>
                      <a:pPr algn="l" fontAlgn="b"/>
                      <a:r>
                        <a:rPr lang="en-US" sz="1100" b="0" i="0" u="none" strike="noStrike">
                          <a:solidFill>
                            <a:srgbClr val="000000"/>
                          </a:solidFill>
                          <a:effectLst/>
                          <a:latin typeface="Calibri" panose="020F0502020204030204" pitchFamily="34" charset="0"/>
                        </a:rPr>
                        <a:t>arm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0.049135</a:t>
                      </a:r>
                    </a:p>
                  </a:txBody>
                  <a:tcPr marL="7620" marR="7620" marT="7620" marB="0" anchor="b">
                    <a:lnL>
                      <a:noFill/>
                    </a:lnL>
                    <a:lnR>
                      <a:noFill/>
                    </a:lnR>
                    <a:lnT>
                      <a:noFill/>
                    </a:lnT>
                    <a:lnB>
                      <a:noFill/>
                    </a:lnB>
                  </a:tcPr>
                </a:tc>
                <a:extLst>
                  <a:ext uri="{0D108BD9-81ED-4DB2-BD59-A6C34878D82A}">
                    <a16:rowId xmlns:a16="http://schemas.microsoft.com/office/drawing/2014/main" val="3534368508"/>
                  </a:ext>
                </a:extLst>
              </a:tr>
              <a:tr h="182880">
                <a:tc>
                  <a:txBody>
                    <a:bodyPr/>
                    <a:lstStyle/>
                    <a:p>
                      <a:pPr algn="l" fontAlgn="b"/>
                      <a:r>
                        <a:rPr lang="en-US" sz="1100" b="0" i="0" u="none" strike="noStrike">
                          <a:solidFill>
                            <a:srgbClr val="000000"/>
                          </a:solidFill>
                          <a:effectLst/>
                          <a:latin typeface="Calibri" panose="020F0502020204030204" pitchFamily="34" charset="0"/>
                        </a:rPr>
                        <a:t>day</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0.043424</a:t>
                      </a:r>
                    </a:p>
                  </a:txBody>
                  <a:tcPr marL="7620" marR="7620" marT="7620" marB="0" anchor="b">
                    <a:lnL>
                      <a:noFill/>
                    </a:lnL>
                    <a:lnR>
                      <a:noFill/>
                    </a:lnR>
                    <a:lnT>
                      <a:noFill/>
                    </a:lnT>
                    <a:lnB>
                      <a:noFill/>
                    </a:lnB>
                  </a:tcPr>
                </a:tc>
                <a:extLst>
                  <a:ext uri="{0D108BD9-81ED-4DB2-BD59-A6C34878D82A}">
                    <a16:rowId xmlns:a16="http://schemas.microsoft.com/office/drawing/2014/main" val="1291817292"/>
                  </a:ext>
                </a:extLst>
              </a:tr>
              <a:tr h="182880">
                <a:tc>
                  <a:txBody>
                    <a:bodyPr/>
                    <a:lstStyle/>
                    <a:p>
                      <a:pPr algn="l" fontAlgn="b"/>
                      <a:r>
                        <a:rPr lang="en-US" sz="1100" b="0" i="0" u="none" strike="noStrike">
                          <a:solidFill>
                            <a:srgbClr val="000000"/>
                          </a:solidFill>
                          <a:effectLst/>
                          <a:latin typeface="Calibri" panose="020F0502020204030204" pitchFamily="34" charset="0"/>
                        </a:rPr>
                        <a:t>people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0.041782</a:t>
                      </a:r>
                    </a:p>
                  </a:txBody>
                  <a:tcPr marL="7620" marR="7620" marT="7620" marB="0" anchor="b">
                    <a:lnL>
                      <a:noFill/>
                    </a:lnL>
                    <a:lnR>
                      <a:noFill/>
                    </a:lnR>
                    <a:lnT>
                      <a:noFill/>
                    </a:lnT>
                    <a:lnB>
                      <a:noFill/>
                    </a:lnB>
                  </a:tcPr>
                </a:tc>
                <a:extLst>
                  <a:ext uri="{0D108BD9-81ED-4DB2-BD59-A6C34878D82A}">
                    <a16:rowId xmlns:a16="http://schemas.microsoft.com/office/drawing/2014/main" val="2555844866"/>
                  </a:ext>
                </a:extLst>
              </a:tr>
              <a:tr h="182880">
                <a:tc>
                  <a:txBody>
                    <a:bodyPr/>
                    <a:lstStyle/>
                    <a:p>
                      <a:pPr algn="l" fontAlgn="b"/>
                      <a:r>
                        <a:rPr lang="en-US" sz="1100" b="0" i="0" u="none" strike="noStrike">
                          <a:solidFill>
                            <a:srgbClr val="000000"/>
                          </a:solidFill>
                          <a:effectLst/>
                          <a:latin typeface="Calibri" panose="020F0502020204030204" pitchFamily="34" charset="0"/>
                        </a:rPr>
                        <a:t>covid</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0.03939</a:t>
                      </a:r>
                    </a:p>
                  </a:txBody>
                  <a:tcPr marL="7620" marR="7620" marT="7620" marB="0" anchor="b">
                    <a:lnL>
                      <a:noFill/>
                    </a:lnL>
                    <a:lnR>
                      <a:noFill/>
                    </a:lnR>
                    <a:lnT>
                      <a:noFill/>
                    </a:lnT>
                    <a:lnB>
                      <a:noFill/>
                    </a:lnB>
                  </a:tcPr>
                </a:tc>
                <a:extLst>
                  <a:ext uri="{0D108BD9-81ED-4DB2-BD59-A6C34878D82A}">
                    <a16:rowId xmlns:a16="http://schemas.microsoft.com/office/drawing/2014/main" val="4018110612"/>
                  </a:ext>
                </a:extLst>
              </a:tr>
              <a:tr h="182880">
                <a:tc>
                  <a:txBody>
                    <a:bodyPr/>
                    <a:lstStyle/>
                    <a:p>
                      <a:pPr algn="l" fontAlgn="b"/>
                      <a:r>
                        <a:rPr lang="en-US" sz="1100" b="0" i="0" u="none" strike="noStrike">
                          <a:solidFill>
                            <a:srgbClr val="000000"/>
                          </a:solidFill>
                          <a:effectLst/>
                          <a:latin typeface="Calibri" panose="020F0502020204030204" pitchFamily="34" charset="0"/>
                        </a:rPr>
                        <a:t>person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0.038812</a:t>
                      </a:r>
                    </a:p>
                  </a:txBody>
                  <a:tcPr marL="7620" marR="7620" marT="7620" marB="0" anchor="b">
                    <a:lnL>
                      <a:noFill/>
                    </a:lnL>
                    <a:lnR>
                      <a:noFill/>
                    </a:lnR>
                    <a:lnT>
                      <a:noFill/>
                    </a:lnT>
                    <a:lnB>
                      <a:noFill/>
                    </a:lnB>
                  </a:tcPr>
                </a:tc>
                <a:extLst>
                  <a:ext uri="{0D108BD9-81ED-4DB2-BD59-A6C34878D82A}">
                    <a16:rowId xmlns:a16="http://schemas.microsoft.com/office/drawing/2014/main" val="3813676865"/>
                  </a:ext>
                </a:extLst>
              </a:tr>
              <a:tr h="182880">
                <a:tc>
                  <a:txBody>
                    <a:bodyPr/>
                    <a:lstStyle/>
                    <a:p>
                      <a:pPr algn="l" fontAlgn="b"/>
                      <a:r>
                        <a:rPr lang="en-US" sz="1100" b="0" i="0" u="none" strike="noStrike">
                          <a:solidFill>
                            <a:srgbClr val="000000"/>
                          </a:solidFill>
                          <a:effectLst/>
                          <a:latin typeface="Calibri" panose="020F0502020204030204" pitchFamily="34" charset="0"/>
                        </a:rPr>
                        <a:t>bter</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0.038065</a:t>
                      </a:r>
                    </a:p>
                  </a:txBody>
                  <a:tcPr marL="7620" marR="7620" marT="7620" marB="0" anchor="b">
                    <a:lnL>
                      <a:noFill/>
                    </a:lnL>
                    <a:lnR>
                      <a:noFill/>
                    </a:lnR>
                    <a:lnT>
                      <a:noFill/>
                    </a:lnT>
                    <a:lnB>
                      <a:noFill/>
                    </a:lnB>
                  </a:tcPr>
                </a:tc>
                <a:extLst>
                  <a:ext uri="{0D108BD9-81ED-4DB2-BD59-A6C34878D82A}">
                    <a16:rowId xmlns:a16="http://schemas.microsoft.com/office/drawing/2014/main" val="1807330519"/>
                  </a:ext>
                </a:extLst>
              </a:tr>
              <a:tr h="182880">
                <a:tc>
                  <a:txBody>
                    <a:bodyPr/>
                    <a:lstStyle/>
                    <a:p>
                      <a:pPr algn="l" fontAlgn="b"/>
                      <a:r>
                        <a:rPr lang="en-US" sz="1100" b="0" i="0" u="none" strike="noStrike">
                          <a:solidFill>
                            <a:srgbClr val="000000"/>
                          </a:solidFill>
                          <a:effectLst/>
                          <a:latin typeface="Calibri" panose="020F0502020204030204" pitchFamily="34" charset="0"/>
                        </a:rPr>
                        <a:t>action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0.036801</a:t>
                      </a:r>
                    </a:p>
                  </a:txBody>
                  <a:tcPr marL="7620" marR="7620" marT="7620" marB="0" anchor="b">
                    <a:lnL>
                      <a:noFill/>
                    </a:lnL>
                    <a:lnR>
                      <a:noFill/>
                    </a:lnR>
                    <a:lnT>
                      <a:noFill/>
                    </a:lnT>
                    <a:lnB>
                      <a:noFill/>
                    </a:lnB>
                  </a:tcPr>
                </a:tc>
                <a:extLst>
                  <a:ext uri="{0D108BD9-81ED-4DB2-BD59-A6C34878D82A}">
                    <a16:rowId xmlns:a16="http://schemas.microsoft.com/office/drawing/2014/main" val="1566324020"/>
                  </a:ext>
                </a:extLst>
              </a:tr>
              <a:tr h="182880">
                <a:tc>
                  <a:txBody>
                    <a:bodyPr/>
                    <a:lstStyle/>
                    <a:p>
                      <a:pPr algn="l" fontAlgn="b"/>
                      <a:r>
                        <a:rPr lang="en-US" sz="1100" b="0" i="0" u="none" strike="noStrike">
                          <a:solidFill>
                            <a:srgbClr val="000000"/>
                          </a:solidFill>
                          <a:effectLst/>
                          <a:latin typeface="Calibri" panose="020F0502020204030204" pitchFamily="34" charset="0"/>
                        </a:rPr>
                        <a:t>like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0.034818</a:t>
                      </a:r>
                    </a:p>
                  </a:txBody>
                  <a:tcPr marL="7620" marR="7620" marT="7620" marB="0" anchor="b">
                    <a:lnL>
                      <a:noFill/>
                    </a:lnL>
                    <a:lnR>
                      <a:noFill/>
                    </a:lnR>
                    <a:lnT>
                      <a:noFill/>
                    </a:lnT>
                    <a:lnB>
                      <a:noFill/>
                    </a:lnB>
                  </a:tcPr>
                </a:tc>
                <a:extLst>
                  <a:ext uri="{0D108BD9-81ED-4DB2-BD59-A6C34878D82A}">
                    <a16:rowId xmlns:a16="http://schemas.microsoft.com/office/drawing/2014/main" val="3597502809"/>
                  </a:ext>
                </a:extLst>
              </a:tr>
              <a:tr h="182880">
                <a:tc>
                  <a:txBody>
                    <a:bodyPr/>
                    <a:lstStyle/>
                    <a:p>
                      <a:pPr algn="l" fontAlgn="b"/>
                      <a:r>
                        <a:rPr lang="en-US" sz="1100" b="0" i="0" u="none" strike="noStrike">
                          <a:solidFill>
                            <a:srgbClr val="000000"/>
                          </a:solidFill>
                          <a:effectLst/>
                          <a:latin typeface="Calibri" panose="020F0502020204030204" pitchFamily="34" charset="0"/>
                        </a:rPr>
                        <a:t>pain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0.031612</a:t>
                      </a:r>
                    </a:p>
                  </a:txBody>
                  <a:tcPr marL="7620" marR="7620" marT="7620" marB="0" anchor="b">
                    <a:lnL>
                      <a:noFill/>
                    </a:lnL>
                    <a:lnR>
                      <a:noFill/>
                    </a:lnR>
                    <a:lnT>
                      <a:noFill/>
                    </a:lnT>
                    <a:lnB>
                      <a:noFill/>
                    </a:lnB>
                  </a:tcPr>
                </a:tc>
                <a:extLst>
                  <a:ext uri="{0D108BD9-81ED-4DB2-BD59-A6C34878D82A}">
                    <a16:rowId xmlns:a16="http://schemas.microsoft.com/office/drawing/2014/main" val="3523517861"/>
                  </a:ext>
                </a:extLst>
              </a:tr>
              <a:tr h="182880">
                <a:tc>
                  <a:txBody>
                    <a:bodyPr/>
                    <a:lstStyle/>
                    <a:p>
                      <a:pPr algn="l" fontAlgn="b"/>
                      <a:r>
                        <a:rPr lang="en-US" sz="1100" b="0" i="0" u="none" strike="noStrike">
                          <a:solidFill>
                            <a:srgbClr val="000000"/>
                          </a:solidFill>
                          <a:effectLst/>
                          <a:latin typeface="Calibri" panose="020F0502020204030204" pitchFamily="34" charset="0"/>
                        </a:rPr>
                        <a:t>l</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0.02864</a:t>
                      </a:r>
                    </a:p>
                  </a:txBody>
                  <a:tcPr marL="7620" marR="7620" marT="7620" marB="0" anchor="b">
                    <a:lnL>
                      <a:noFill/>
                    </a:lnL>
                    <a:lnR>
                      <a:noFill/>
                    </a:lnR>
                    <a:lnT>
                      <a:noFill/>
                    </a:lnT>
                    <a:lnB>
                      <a:noFill/>
                    </a:lnB>
                  </a:tcPr>
                </a:tc>
                <a:extLst>
                  <a:ext uri="{0D108BD9-81ED-4DB2-BD59-A6C34878D82A}">
                    <a16:rowId xmlns:a16="http://schemas.microsoft.com/office/drawing/2014/main" val="2734234556"/>
                  </a:ext>
                </a:extLst>
              </a:tr>
              <a:tr h="182880">
                <a:tc>
                  <a:txBody>
                    <a:bodyPr/>
                    <a:lstStyle/>
                    <a:p>
                      <a:pPr algn="l" fontAlgn="b"/>
                      <a:r>
                        <a:rPr lang="en-US" sz="1100" b="0" i="0" u="none" strike="noStrike">
                          <a:solidFill>
                            <a:srgbClr val="000000"/>
                          </a:solidFill>
                          <a:effectLst/>
                          <a:latin typeface="Calibri" panose="020F0502020204030204" pitchFamily="34" charset="0"/>
                        </a:rPr>
                        <a:t>days</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0.026567</a:t>
                      </a:r>
                    </a:p>
                  </a:txBody>
                  <a:tcPr marL="7620" marR="7620" marT="7620" marB="0" anchor="b">
                    <a:lnL>
                      <a:noFill/>
                    </a:lnL>
                    <a:lnR>
                      <a:noFill/>
                    </a:lnR>
                    <a:lnT>
                      <a:noFill/>
                    </a:lnT>
                    <a:lnB>
                      <a:noFill/>
                    </a:lnB>
                  </a:tcPr>
                </a:tc>
                <a:extLst>
                  <a:ext uri="{0D108BD9-81ED-4DB2-BD59-A6C34878D82A}">
                    <a16:rowId xmlns:a16="http://schemas.microsoft.com/office/drawing/2014/main" val="2198746076"/>
                  </a:ext>
                </a:extLst>
              </a:tr>
              <a:tr h="182880">
                <a:tc>
                  <a:txBody>
                    <a:bodyPr/>
                    <a:lstStyle/>
                    <a:p>
                      <a:pPr algn="l" fontAlgn="b"/>
                      <a:r>
                        <a:rPr lang="en-US" sz="1100" b="0" i="0" u="none" strike="noStrike">
                          <a:solidFill>
                            <a:srgbClr val="000000"/>
                          </a:solidFill>
                          <a:effectLst/>
                          <a:latin typeface="Calibri" panose="020F0502020204030204" pitchFamily="34" charset="0"/>
                        </a:rPr>
                        <a:t>immune</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0.024767</a:t>
                      </a:r>
                    </a:p>
                  </a:txBody>
                  <a:tcPr marL="7620" marR="7620" marT="7620" marB="0" anchor="b">
                    <a:lnL>
                      <a:noFill/>
                    </a:lnL>
                    <a:lnR>
                      <a:noFill/>
                    </a:lnR>
                    <a:lnT>
                      <a:noFill/>
                    </a:lnT>
                    <a:lnB>
                      <a:noFill/>
                    </a:lnB>
                  </a:tcPr>
                </a:tc>
                <a:extLst>
                  <a:ext uri="{0D108BD9-81ED-4DB2-BD59-A6C34878D82A}">
                    <a16:rowId xmlns:a16="http://schemas.microsoft.com/office/drawing/2014/main" val="2067976360"/>
                  </a:ext>
                </a:extLst>
              </a:tr>
              <a:tr h="182880">
                <a:tc>
                  <a:txBody>
                    <a:bodyPr/>
                    <a:lstStyle/>
                    <a:p>
                      <a:pPr algn="l" fontAlgn="b"/>
                      <a:r>
                        <a:rPr lang="en-US" sz="1100" b="0" i="0" u="none" strike="noStrike">
                          <a:solidFill>
                            <a:srgbClr val="000000"/>
                          </a:solidFill>
                          <a:effectLst/>
                          <a:latin typeface="Calibri" panose="020F0502020204030204" pitchFamily="34" charset="0"/>
                        </a:rPr>
                        <a:t>effects</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0.018163</a:t>
                      </a:r>
                    </a:p>
                  </a:txBody>
                  <a:tcPr marL="7620" marR="7620" marT="7620" marB="0" anchor="b">
                    <a:lnL>
                      <a:noFill/>
                    </a:lnL>
                    <a:lnR>
                      <a:noFill/>
                    </a:lnR>
                    <a:lnT>
                      <a:noFill/>
                    </a:lnT>
                    <a:lnB>
                      <a:noFill/>
                    </a:lnB>
                  </a:tcPr>
                </a:tc>
                <a:extLst>
                  <a:ext uri="{0D108BD9-81ED-4DB2-BD59-A6C34878D82A}">
                    <a16:rowId xmlns:a16="http://schemas.microsoft.com/office/drawing/2014/main" val="675290634"/>
                  </a:ext>
                </a:extLst>
              </a:tr>
            </a:tbl>
          </a:graphicData>
        </a:graphic>
      </p:graphicFrame>
    </p:spTree>
    <p:extLst>
      <p:ext uri="{BB962C8B-B14F-4D97-AF65-F5344CB8AC3E}">
        <p14:creationId xmlns:p14="http://schemas.microsoft.com/office/powerpoint/2010/main" val="237345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radar chart&#10;&#10;Description automatically generated">
            <a:extLst>
              <a:ext uri="{FF2B5EF4-FFF2-40B4-BE49-F238E27FC236}">
                <a16:creationId xmlns:a16="http://schemas.microsoft.com/office/drawing/2014/main" id="{B1249BA2-89FD-43C7-89B0-B983CF0B1A34}"/>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933" t="7300" r="4599" b="5650"/>
          <a:stretch/>
        </p:blipFill>
        <p:spPr bwMode="auto">
          <a:xfrm>
            <a:off x="3119120" y="51290"/>
            <a:ext cx="6380479" cy="6278391"/>
          </a:xfrm>
          <a:prstGeom prst="rect">
            <a:avLst/>
          </a:prstGeom>
          <a:noFill/>
          <a:ln w="2540">
            <a:solidFill>
              <a:schemeClr val="accent1"/>
            </a:solidFill>
          </a:ln>
        </p:spPr>
      </p:pic>
    </p:spTree>
    <p:extLst>
      <p:ext uri="{BB962C8B-B14F-4D97-AF65-F5344CB8AC3E}">
        <p14:creationId xmlns:p14="http://schemas.microsoft.com/office/powerpoint/2010/main" val="1468301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AD47C1-81C2-45D2-828D-3AF8322738ED}"/>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6961" r="2714" b="4832"/>
          <a:stretch/>
        </p:blipFill>
        <p:spPr bwMode="auto">
          <a:xfrm>
            <a:off x="2702560" y="0"/>
            <a:ext cx="6502400" cy="6296551"/>
          </a:xfrm>
          <a:prstGeom prst="rect">
            <a:avLst/>
          </a:prstGeom>
          <a:noFill/>
          <a:ln w="1270">
            <a:solidFill>
              <a:schemeClr val="accent1"/>
            </a:solidFill>
          </a:ln>
        </p:spPr>
      </p:pic>
    </p:spTree>
    <p:extLst>
      <p:ext uri="{BB962C8B-B14F-4D97-AF65-F5344CB8AC3E}">
        <p14:creationId xmlns:p14="http://schemas.microsoft.com/office/powerpoint/2010/main" val="265301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A81D5CDE-C2F1-4EF1-AC0A-DAC4347ED6EC}"/>
              </a:ext>
            </a:extLst>
          </p:cNvPr>
          <p:cNvPicPr>
            <a:picLocks noChangeAspect="1"/>
          </p:cNvPicPr>
          <p:nvPr/>
        </p:nvPicPr>
        <p:blipFill rotWithShape="1">
          <a:blip r:embed="rId3">
            <a:extLst>
              <a:ext uri="{28A0092B-C50C-407E-A947-70E740481C1C}">
                <a14:useLocalDpi xmlns:a14="http://schemas.microsoft.com/office/drawing/2010/main" val="0"/>
              </a:ext>
            </a:extLst>
          </a:blip>
          <a:srcRect l="4034" t="5487"/>
          <a:stretch/>
        </p:blipFill>
        <p:spPr bwMode="auto">
          <a:xfrm>
            <a:off x="5823644" y="26470"/>
            <a:ext cx="6368356" cy="6271934"/>
          </a:xfrm>
          <a:prstGeom prst="rect">
            <a:avLst/>
          </a:prstGeom>
          <a:noFill/>
          <a:ln w="2540" cap="flat" cmpd="sng" algn="ctr">
            <a:solidFill>
              <a:srgbClr val="4F81BD"/>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4E0F1E37-3E0F-403C-AFAE-C9D1795F6EB5}"/>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6010" t="7656" r="5189" b="7540"/>
          <a:stretch/>
        </p:blipFill>
        <p:spPr bwMode="auto">
          <a:xfrm>
            <a:off x="0" y="0"/>
            <a:ext cx="6296025" cy="6298404"/>
          </a:xfrm>
          <a:prstGeom prst="rect">
            <a:avLst/>
          </a:prstGeom>
          <a:noFill/>
          <a:ln w="2540">
            <a:solidFill>
              <a:schemeClr val="accent1"/>
            </a:solidFill>
          </a:ln>
        </p:spPr>
      </p:pic>
    </p:spTree>
    <p:extLst>
      <p:ext uri="{BB962C8B-B14F-4D97-AF65-F5344CB8AC3E}">
        <p14:creationId xmlns:p14="http://schemas.microsoft.com/office/powerpoint/2010/main" val="46936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838200" y="15306"/>
            <a:ext cx="10515600" cy="1193353"/>
          </a:xfrm>
        </p:spPr>
        <p:txBody>
          <a:bodyPr>
            <a:normAutofit/>
          </a:bodyPr>
          <a:lstStyle/>
          <a:p>
            <a:r>
              <a:rPr lang="en-US" dirty="0"/>
              <a:t>Conclusions and Future Work</a:t>
            </a:r>
          </a:p>
        </p:txBody>
      </p:sp>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775447" y="1120588"/>
            <a:ext cx="10515600" cy="4792532"/>
          </a:xfrm>
        </p:spPr>
        <p:txBody>
          <a:bodyPr>
            <a:normAutofit/>
          </a:bodyPr>
          <a:lstStyle/>
          <a:p>
            <a:pPr marL="0" indent="0">
              <a:buNone/>
            </a:pPr>
            <a:endParaRPr lang="en-US" sz="2400" dirty="0"/>
          </a:p>
          <a:p>
            <a:r>
              <a:rPr lang="en-US" sz="2400" dirty="0"/>
              <a:t>We created betweenness centrality networks using approximately 31,000 comments/posts harvested from 12 subreddits. </a:t>
            </a:r>
          </a:p>
          <a:p>
            <a:r>
              <a:rPr lang="en-US" sz="2400" dirty="0"/>
              <a:t>Our analysis found mentioning of COVID-19 vaccine misinformation/disinformation, vaccine-hesitant content, and discussion of side-effects. </a:t>
            </a:r>
          </a:p>
          <a:p>
            <a:r>
              <a:rPr lang="en-US" sz="2400" dirty="0"/>
              <a:t>Sentiment analysis and topic modeling with BERT .</a:t>
            </a:r>
          </a:p>
          <a:p>
            <a:r>
              <a:rPr lang="en-US" sz="2400" dirty="0"/>
              <a:t>Comparative analysis between COVID-19 vaccine related Reddit and Twitter data. </a:t>
            </a:r>
          </a:p>
          <a:p>
            <a:endParaRPr lang="en-US" sz="2400" dirty="0"/>
          </a:p>
          <a:p>
            <a:endParaRPr lang="en-US" dirty="0"/>
          </a:p>
          <a:p>
            <a:pPr marL="0" indent="0">
              <a:buNone/>
            </a:pPr>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3ACF07BD-0136-4EE1-9893-903DB04D33C8}"/>
              </a:ext>
            </a:extLst>
          </p:cNvPr>
          <p:cNvSpPr txBox="1"/>
          <p:nvPr/>
        </p:nvSpPr>
        <p:spPr>
          <a:xfrm>
            <a:off x="4381500" y="5091081"/>
            <a:ext cx="3724275" cy="646331"/>
          </a:xfrm>
          <a:prstGeom prst="rect">
            <a:avLst/>
          </a:prstGeom>
          <a:noFill/>
        </p:spPr>
        <p:txBody>
          <a:bodyPr wrap="square">
            <a:spAutoFit/>
          </a:bodyPr>
          <a:lstStyle/>
          <a:p>
            <a:r>
              <a:rPr lang="en-US" dirty="0">
                <a:solidFill>
                  <a:srgbClr val="002060"/>
                </a:solidFill>
              </a:rPr>
              <a:t>github.com: </a:t>
            </a:r>
            <a:r>
              <a:rPr lang="en-US" dirty="0" err="1">
                <a:solidFill>
                  <a:srgbClr val="002060"/>
                </a:solidFill>
              </a:rPr>
              <a:t>Cheltone</a:t>
            </a:r>
            <a:r>
              <a:rPr lang="en-US" dirty="0">
                <a:solidFill>
                  <a:srgbClr val="002060"/>
                </a:solidFill>
              </a:rPr>
              <a:t>/W3PHIAI-2022</a:t>
            </a:r>
          </a:p>
          <a:p>
            <a:r>
              <a:rPr lang="en-US" dirty="0">
                <a:solidFill>
                  <a:srgbClr val="002060"/>
                </a:solidFill>
              </a:rPr>
              <a:t>chadmeltone@gmail.com</a:t>
            </a:r>
          </a:p>
        </p:txBody>
      </p:sp>
    </p:spTree>
    <p:extLst>
      <p:ext uri="{BB962C8B-B14F-4D97-AF65-F5344CB8AC3E}">
        <p14:creationId xmlns:p14="http://schemas.microsoft.com/office/powerpoint/2010/main" val="53075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B0C7-7C26-A94C-909C-C6DCF301C71B}"/>
              </a:ext>
            </a:extLst>
          </p:cNvPr>
          <p:cNvSpPr>
            <a:spLocks noGrp="1"/>
          </p:cNvSpPr>
          <p:nvPr>
            <p:ph type="ctrTitle"/>
          </p:nvPr>
        </p:nvSpPr>
        <p:spPr>
          <a:xfrm>
            <a:off x="740890" y="1853671"/>
            <a:ext cx="10519719" cy="1089642"/>
          </a:xfrm>
        </p:spPr>
        <p:txBody>
          <a:bodyPr>
            <a:normAutofit fontScale="90000"/>
          </a:bodyPr>
          <a:lstStyle/>
          <a:p>
            <a:r>
              <a:rPr lang="en-US" dirty="0"/>
              <a:t>Thank you!</a:t>
            </a:r>
            <a:br>
              <a:rPr lang="en-US" dirty="0"/>
            </a:br>
            <a:br>
              <a:rPr lang="en-US" dirty="0"/>
            </a:br>
            <a:r>
              <a:rPr lang="en-US" dirty="0"/>
              <a:t>Questions?</a:t>
            </a:r>
          </a:p>
        </p:txBody>
      </p:sp>
      <p:sp>
        <p:nvSpPr>
          <p:cNvPr id="5" name="TextBox 4">
            <a:extLst>
              <a:ext uri="{FF2B5EF4-FFF2-40B4-BE49-F238E27FC236}">
                <a16:creationId xmlns:a16="http://schemas.microsoft.com/office/drawing/2014/main" id="{D4D362A2-4E05-415B-9DE0-54681843F1D2}"/>
              </a:ext>
            </a:extLst>
          </p:cNvPr>
          <p:cNvSpPr txBox="1"/>
          <p:nvPr/>
        </p:nvSpPr>
        <p:spPr>
          <a:xfrm>
            <a:off x="4638675" y="4050181"/>
            <a:ext cx="3724275" cy="646331"/>
          </a:xfrm>
          <a:prstGeom prst="rect">
            <a:avLst/>
          </a:prstGeom>
          <a:noFill/>
        </p:spPr>
        <p:txBody>
          <a:bodyPr wrap="square">
            <a:spAutoFit/>
          </a:bodyPr>
          <a:lstStyle/>
          <a:p>
            <a:r>
              <a:rPr lang="en-US" dirty="0">
                <a:solidFill>
                  <a:schemeClr val="bg1"/>
                </a:solidFill>
              </a:rPr>
              <a:t>github.com: </a:t>
            </a:r>
            <a:r>
              <a:rPr lang="en-US" dirty="0" err="1">
                <a:solidFill>
                  <a:schemeClr val="bg1"/>
                </a:solidFill>
              </a:rPr>
              <a:t>Cheltone</a:t>
            </a:r>
            <a:r>
              <a:rPr lang="en-US" dirty="0">
                <a:solidFill>
                  <a:schemeClr val="bg1"/>
                </a:solidFill>
              </a:rPr>
              <a:t>/W3PHIAI-2022</a:t>
            </a:r>
          </a:p>
          <a:p>
            <a:r>
              <a:rPr lang="en-US" dirty="0">
                <a:solidFill>
                  <a:schemeClr val="bg1"/>
                </a:solidFill>
              </a:rPr>
              <a:t>chadmeltone@gmail.com</a:t>
            </a:r>
          </a:p>
        </p:txBody>
      </p:sp>
    </p:spTree>
    <p:extLst>
      <p:ext uri="{BB962C8B-B14F-4D97-AF65-F5344CB8AC3E}">
        <p14:creationId xmlns:p14="http://schemas.microsoft.com/office/powerpoint/2010/main" val="3592219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990600" y="586423"/>
            <a:ext cx="10515600" cy="271565"/>
          </a:xfrm>
        </p:spPr>
        <p:txBody>
          <a:bodyPr>
            <a:normAutofit fontScale="90000"/>
          </a:bodyPr>
          <a:lstStyle/>
          <a:p>
            <a:r>
              <a:rPr lang="en-US" dirty="0"/>
              <a:t>Motivation</a:t>
            </a:r>
            <a:br>
              <a:rPr lang="en-CA" sz="4400" dirty="0"/>
            </a:br>
            <a:endParaRPr lang="en-US" dirty="0"/>
          </a:p>
        </p:txBody>
      </p:sp>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838200" y="1051253"/>
            <a:ext cx="10515600" cy="4955100"/>
          </a:xfrm>
        </p:spPr>
        <p:txBody>
          <a:bodyPr>
            <a:normAutofit fontScale="77500" lnSpcReduction="20000"/>
          </a:bodyPr>
          <a:lstStyle/>
          <a:p>
            <a:r>
              <a:rPr lang="en-US" sz="2800" b="0" i="0" dirty="0">
                <a:effectLst/>
              </a:rPr>
              <a:t>The COVID-19 pandemic fueled the most rapid vaccine development and distribution in history. </a:t>
            </a:r>
          </a:p>
          <a:p>
            <a:pPr marL="0" indent="0">
              <a:buNone/>
            </a:pPr>
            <a:endParaRPr lang="en-US" sz="2800" dirty="0"/>
          </a:p>
          <a:p>
            <a:r>
              <a:rPr lang="en-US" sz="2800" b="0" i="0" dirty="0">
                <a:effectLst/>
                <a:sym typeface="Wingdings" panose="05000000000000000000" pitchFamily="2" charset="2"/>
              </a:rPr>
              <a:t>Misinformation/disinformation</a:t>
            </a:r>
            <a:r>
              <a:rPr lang="en-US" dirty="0">
                <a:sym typeface="Wingdings" panose="05000000000000000000" pitchFamily="2" charset="2"/>
              </a:rPr>
              <a:t> s</a:t>
            </a:r>
            <a:r>
              <a:rPr lang="en-US" dirty="0"/>
              <a:t>pread through social media. </a:t>
            </a:r>
          </a:p>
          <a:p>
            <a:endParaRPr lang="en-US" dirty="0"/>
          </a:p>
          <a:p>
            <a:r>
              <a:rPr lang="en-US" dirty="0">
                <a:sym typeface="Wingdings" panose="05000000000000000000" pitchFamily="2" charset="2"/>
              </a:rPr>
              <a:t>Vaccine </a:t>
            </a:r>
            <a:r>
              <a:rPr lang="en-US" dirty="0" err="1">
                <a:sym typeface="Wingdings" panose="05000000000000000000" pitchFamily="2" charset="2"/>
              </a:rPr>
              <a:t>hesitancymorbidities</a:t>
            </a:r>
            <a:r>
              <a:rPr lang="en-US" dirty="0">
                <a:sym typeface="Wingdings" panose="05000000000000000000" pitchFamily="2" charset="2"/>
              </a:rPr>
              <a:t> and untimely deaths.</a:t>
            </a:r>
            <a:endParaRPr lang="en-US" dirty="0"/>
          </a:p>
          <a:p>
            <a:endParaRPr lang="en-US" dirty="0"/>
          </a:p>
          <a:p>
            <a:r>
              <a:rPr lang="en-US" dirty="0"/>
              <a:t>~4 billion social media users </a:t>
            </a:r>
            <a:r>
              <a:rPr lang="en-US" dirty="0">
                <a:sym typeface="Wingdings" panose="05000000000000000000" pitchFamily="2" charset="2"/>
              </a:rPr>
              <a:t> information gathering</a:t>
            </a:r>
            <a:r>
              <a:rPr lang="en-US" dirty="0"/>
              <a:t>.</a:t>
            </a:r>
          </a:p>
          <a:p>
            <a:endParaRPr lang="en-US" dirty="0"/>
          </a:p>
          <a:p>
            <a:r>
              <a:rPr lang="en-US" b="1" dirty="0"/>
              <a:t>Network analysis, </a:t>
            </a:r>
            <a:r>
              <a:rPr lang="en-US" dirty="0"/>
              <a:t>Sentiment Analysis, and Topic Modeling.</a:t>
            </a:r>
          </a:p>
          <a:p>
            <a:endParaRPr lang="en-US" dirty="0"/>
          </a:p>
          <a:p>
            <a:r>
              <a:rPr lang="en-US" dirty="0"/>
              <a:t> P</a:t>
            </a:r>
            <a:r>
              <a:rPr lang="en-US" sz="2800" b="0" i="0" dirty="0">
                <a:effectLst/>
              </a:rPr>
              <a:t>ublic health messaging, education, digital interventions, and public health policies.</a:t>
            </a:r>
          </a:p>
          <a:p>
            <a:endParaRPr lang="en-US" dirty="0"/>
          </a:p>
        </p:txBody>
      </p:sp>
    </p:spTree>
    <p:extLst>
      <p:ext uri="{BB962C8B-B14F-4D97-AF65-F5344CB8AC3E}">
        <p14:creationId xmlns:p14="http://schemas.microsoft.com/office/powerpoint/2010/main" val="106303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748553" y="322218"/>
            <a:ext cx="10515600" cy="4351338"/>
          </a:xfrm>
        </p:spPr>
        <p:txBody>
          <a:bodyPr>
            <a:normAutofit fontScale="92500" lnSpcReduction="10000"/>
          </a:bodyPr>
          <a:lstStyle/>
          <a:p>
            <a:pPr marL="0" indent="0">
              <a:buNone/>
            </a:pPr>
            <a:r>
              <a:rPr lang="en-US" b="1" i="1" dirty="0">
                <a:solidFill>
                  <a:srgbClr val="115740"/>
                </a:solidFill>
                <a:effectLst/>
                <a:latin typeface="Arial" panose="020B0604020202020204" pitchFamily="34" charset="0"/>
                <a:cs typeface="Arial" panose="020B0604020202020204" pitchFamily="34" charset="0"/>
              </a:rPr>
              <a:t>Network Supplementary</a:t>
            </a:r>
          </a:p>
          <a:p>
            <a:r>
              <a:rPr lang="en-US" b="1" i="1" dirty="0">
                <a:solidFill>
                  <a:srgbClr val="115740"/>
                </a:solidFill>
                <a:effectLst/>
                <a:latin typeface="Arial" panose="020B0604020202020204" pitchFamily="34" charset="0"/>
                <a:cs typeface="Arial" panose="020B0604020202020204" pitchFamily="34" charset="0"/>
              </a:rPr>
              <a:t>Betweenness centrality </a:t>
            </a:r>
            <a:r>
              <a:rPr lang="en-US" b="0" i="0" dirty="0">
                <a:solidFill>
                  <a:srgbClr val="115740"/>
                </a:solidFill>
                <a:effectLst/>
                <a:latin typeface="Arial" panose="020B0604020202020204" pitchFamily="34" charset="0"/>
                <a:cs typeface="Arial" panose="020B0604020202020204" pitchFamily="34" charset="0"/>
              </a:rPr>
              <a:t>measures the number of times a node lies on the shortest path between other nodes. </a:t>
            </a:r>
            <a:r>
              <a:rPr lang="en-US" dirty="0">
                <a:solidFill>
                  <a:srgbClr val="115740"/>
                </a:solidFill>
                <a:latin typeface="Arial" panose="020B0604020202020204" pitchFamily="34" charset="0"/>
                <a:cs typeface="Arial" panose="020B0604020202020204" pitchFamily="34" charset="0"/>
              </a:rPr>
              <a:t>(i.e., nodes bridge a network together. Ideal for communication networks).</a:t>
            </a:r>
          </a:p>
          <a:p>
            <a:endParaRPr lang="en-US" dirty="0">
              <a:solidFill>
                <a:srgbClr val="115740"/>
              </a:solidFill>
              <a:latin typeface="Arial" panose="020B0604020202020204" pitchFamily="34" charset="0"/>
              <a:cs typeface="Arial" panose="020B0604020202020204" pitchFamily="34" charset="0"/>
            </a:endParaRPr>
          </a:p>
          <a:p>
            <a:r>
              <a:rPr lang="en-US" b="1" i="1" dirty="0">
                <a:solidFill>
                  <a:srgbClr val="115740"/>
                </a:solidFill>
                <a:effectLst/>
                <a:latin typeface="Arial" panose="020B0604020202020204" pitchFamily="34" charset="0"/>
                <a:cs typeface="Arial" panose="020B0604020202020204" pitchFamily="34" charset="0"/>
              </a:rPr>
              <a:t>Eigenvector centrality </a:t>
            </a:r>
            <a:r>
              <a:rPr lang="en-US" b="0" i="0" dirty="0">
                <a:solidFill>
                  <a:srgbClr val="115740"/>
                </a:solidFill>
                <a:effectLst/>
                <a:latin typeface="Arial" panose="020B0604020202020204" pitchFamily="34" charset="0"/>
                <a:cs typeface="Arial" panose="020B0604020202020204" pitchFamily="34" charset="0"/>
              </a:rPr>
              <a:t>measures node influence based on quantity of connections to other nodes (ideal for social networks) .</a:t>
            </a:r>
          </a:p>
          <a:p>
            <a:endParaRPr lang="en-US" b="0" i="0" dirty="0">
              <a:solidFill>
                <a:srgbClr val="115740"/>
              </a:solidFill>
              <a:effectLst/>
              <a:latin typeface="Arial" panose="020B0604020202020204" pitchFamily="34" charset="0"/>
              <a:cs typeface="Arial" panose="020B0604020202020204" pitchFamily="34" charset="0"/>
            </a:endParaRPr>
          </a:p>
          <a:p>
            <a:r>
              <a:rPr lang="en-US" b="1" i="1" dirty="0">
                <a:solidFill>
                  <a:srgbClr val="115740"/>
                </a:solidFill>
                <a:effectLst/>
                <a:latin typeface="Arial" panose="020B0604020202020204" pitchFamily="34" charset="0"/>
                <a:cs typeface="Arial" panose="020B0604020202020204" pitchFamily="34" charset="0"/>
              </a:rPr>
              <a:t>Degree centrality</a:t>
            </a:r>
            <a:r>
              <a:rPr lang="en-US" b="0" i="1" dirty="0">
                <a:solidFill>
                  <a:srgbClr val="115740"/>
                </a:solidFill>
                <a:effectLst/>
                <a:latin typeface="Arial" panose="020B0604020202020204" pitchFamily="34" charset="0"/>
                <a:cs typeface="Arial" panose="020B0604020202020204" pitchFamily="34" charset="0"/>
              </a:rPr>
              <a:t> </a:t>
            </a:r>
            <a:r>
              <a:rPr lang="en-US" b="0" i="0" dirty="0">
                <a:solidFill>
                  <a:srgbClr val="115740"/>
                </a:solidFill>
                <a:effectLst/>
                <a:latin typeface="Arial" panose="020B0604020202020204" pitchFamily="34" charset="0"/>
                <a:cs typeface="Arial" panose="020B0604020202020204" pitchFamily="34" charset="0"/>
              </a:rPr>
              <a:t>is determined by number of links held by each node (how many connections… frequency of connections fo</a:t>
            </a:r>
            <a:r>
              <a:rPr lang="en-US" dirty="0">
                <a:solidFill>
                  <a:srgbClr val="115740"/>
                </a:solidFill>
                <a:latin typeface="Arial" panose="020B0604020202020204" pitchFamily="34" charset="0"/>
                <a:cs typeface="Arial" panose="020B0604020202020204" pitchFamily="34" charset="0"/>
              </a:rPr>
              <a:t>r nodes</a:t>
            </a:r>
            <a:r>
              <a:rPr lang="en-US" dirty="0">
                <a:solidFill>
                  <a:schemeClr val="bg1"/>
                </a:solidFill>
                <a:latin typeface="Arial" panose="020B0604020202020204" pitchFamily="34" charset="0"/>
                <a:cs typeface="Arial" panose="020B0604020202020204" pitchFamily="34" charset="0"/>
              </a:rPr>
              <a:t>)</a:t>
            </a:r>
            <a:r>
              <a:rPr lang="en-US" b="0" i="0" dirty="0">
                <a:solidFill>
                  <a:schemeClr val="bg1"/>
                </a:solidFill>
                <a:effectLst/>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462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46E9-9042-4D4A-AFBA-F67907F8161A}"/>
              </a:ext>
            </a:extLst>
          </p:cNvPr>
          <p:cNvSpPr>
            <a:spLocks noGrp="1"/>
          </p:cNvSpPr>
          <p:nvPr>
            <p:ph type="title"/>
          </p:nvPr>
        </p:nvSpPr>
        <p:spPr/>
        <p:txBody>
          <a:bodyPr/>
          <a:lstStyle/>
          <a:p>
            <a:r>
              <a:rPr lang="en-US" dirty="0"/>
              <a:t>Centrality Calculations</a:t>
            </a:r>
          </a:p>
        </p:txBody>
      </p:sp>
      <p:pic>
        <p:nvPicPr>
          <p:cNvPr id="6" name="Content Placeholder 5" descr="Text&#10;&#10;Description automatically generated">
            <a:extLst>
              <a:ext uri="{FF2B5EF4-FFF2-40B4-BE49-F238E27FC236}">
                <a16:creationId xmlns:a16="http://schemas.microsoft.com/office/drawing/2014/main" id="{6D7D8385-F6F3-4C99-97A6-B872C2B62AA3}"/>
              </a:ext>
            </a:extLst>
          </p:cNvPr>
          <p:cNvPicPr>
            <a:picLocks noGrp="1" noChangeAspect="1"/>
          </p:cNvPicPr>
          <p:nvPr>
            <p:ph sz="half" idx="1"/>
          </p:nvPr>
        </p:nvPicPr>
        <p:blipFill>
          <a:blip r:embed="rId2"/>
          <a:stretch>
            <a:fillRect/>
          </a:stretch>
        </p:blipFill>
        <p:spPr>
          <a:xfrm>
            <a:off x="566531" y="3924922"/>
            <a:ext cx="5181600" cy="1974157"/>
          </a:xfrm>
        </p:spPr>
      </p:pic>
      <p:pic>
        <p:nvPicPr>
          <p:cNvPr id="8" name="Picture 7" descr="Graphical user interface, application&#10;&#10;Description automatically generated">
            <a:extLst>
              <a:ext uri="{FF2B5EF4-FFF2-40B4-BE49-F238E27FC236}">
                <a16:creationId xmlns:a16="http://schemas.microsoft.com/office/drawing/2014/main" id="{1E74D1DE-487C-408A-BBCF-84DE574C73FE}"/>
              </a:ext>
            </a:extLst>
          </p:cNvPr>
          <p:cNvPicPr>
            <a:picLocks noChangeAspect="1"/>
          </p:cNvPicPr>
          <p:nvPr/>
        </p:nvPicPr>
        <p:blipFill>
          <a:blip r:embed="rId3"/>
          <a:stretch>
            <a:fillRect/>
          </a:stretch>
        </p:blipFill>
        <p:spPr>
          <a:xfrm>
            <a:off x="6969649" y="1415976"/>
            <a:ext cx="4655820" cy="2013024"/>
          </a:xfrm>
          <a:prstGeom prst="rect">
            <a:avLst/>
          </a:prstGeom>
        </p:spPr>
      </p:pic>
      <p:pic>
        <p:nvPicPr>
          <p:cNvPr id="10" name="Picture 9" descr="Chart, radar chart&#10;&#10;Description automatically generated">
            <a:extLst>
              <a:ext uri="{FF2B5EF4-FFF2-40B4-BE49-F238E27FC236}">
                <a16:creationId xmlns:a16="http://schemas.microsoft.com/office/drawing/2014/main" id="{69928BAC-7E79-42B0-9377-0EE085960B33}"/>
              </a:ext>
            </a:extLst>
          </p:cNvPr>
          <p:cNvPicPr>
            <a:picLocks noChangeAspect="1"/>
          </p:cNvPicPr>
          <p:nvPr/>
        </p:nvPicPr>
        <p:blipFill>
          <a:blip r:embed="rId4"/>
          <a:stretch>
            <a:fillRect/>
          </a:stretch>
        </p:blipFill>
        <p:spPr>
          <a:xfrm>
            <a:off x="7039223" y="3365905"/>
            <a:ext cx="3824247" cy="2673676"/>
          </a:xfrm>
          <a:prstGeom prst="rect">
            <a:avLst/>
          </a:prstGeom>
        </p:spPr>
      </p:pic>
      <p:pic>
        <p:nvPicPr>
          <p:cNvPr id="12" name="Picture 11" descr="Text&#10;&#10;Description automatically generated">
            <a:extLst>
              <a:ext uri="{FF2B5EF4-FFF2-40B4-BE49-F238E27FC236}">
                <a16:creationId xmlns:a16="http://schemas.microsoft.com/office/drawing/2014/main" id="{9BCA7C33-BE30-40A0-AC6F-AECA3664DA67}"/>
              </a:ext>
            </a:extLst>
          </p:cNvPr>
          <p:cNvPicPr>
            <a:picLocks noChangeAspect="1"/>
          </p:cNvPicPr>
          <p:nvPr/>
        </p:nvPicPr>
        <p:blipFill>
          <a:blip r:embed="rId5"/>
          <a:stretch>
            <a:fillRect/>
          </a:stretch>
        </p:blipFill>
        <p:spPr>
          <a:xfrm>
            <a:off x="566531" y="1472301"/>
            <a:ext cx="4259580" cy="2264539"/>
          </a:xfrm>
          <a:prstGeom prst="rect">
            <a:avLst/>
          </a:prstGeom>
        </p:spPr>
      </p:pic>
    </p:spTree>
    <p:extLst>
      <p:ext uri="{BB962C8B-B14F-4D97-AF65-F5344CB8AC3E}">
        <p14:creationId xmlns:p14="http://schemas.microsoft.com/office/powerpoint/2010/main" val="153383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atter chart&#10;&#10;Description automatically generated">
            <a:extLst>
              <a:ext uri="{FF2B5EF4-FFF2-40B4-BE49-F238E27FC236}">
                <a16:creationId xmlns:a16="http://schemas.microsoft.com/office/drawing/2014/main" id="{8D04CAD9-CCD6-4A64-A314-7F947565099E}"/>
              </a:ext>
            </a:extLst>
          </p:cNvPr>
          <p:cNvPicPr>
            <a:picLocks noGrp="1" noChangeAspect="1"/>
          </p:cNvPicPr>
          <p:nvPr>
            <p:ph sz="half" idx="1"/>
          </p:nvPr>
        </p:nvPicPr>
        <p:blipFill>
          <a:blip r:embed="rId2"/>
          <a:stretch>
            <a:fillRect/>
          </a:stretch>
        </p:blipFill>
        <p:spPr>
          <a:xfrm>
            <a:off x="1959801" y="451956"/>
            <a:ext cx="8272398" cy="5809695"/>
          </a:xfrm>
        </p:spPr>
      </p:pic>
    </p:spTree>
    <p:extLst>
      <p:ext uri="{BB962C8B-B14F-4D97-AF65-F5344CB8AC3E}">
        <p14:creationId xmlns:p14="http://schemas.microsoft.com/office/powerpoint/2010/main" val="159819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09B8-F5EF-47C5-BE75-315F56A897AB}"/>
              </a:ext>
            </a:extLst>
          </p:cNvPr>
          <p:cNvSpPr>
            <a:spLocks noGrp="1"/>
          </p:cNvSpPr>
          <p:nvPr>
            <p:ph type="title"/>
          </p:nvPr>
        </p:nvSpPr>
        <p:spPr>
          <a:xfrm>
            <a:off x="639417" y="135054"/>
            <a:ext cx="10515600" cy="1325563"/>
          </a:xfrm>
        </p:spPr>
        <p:txBody>
          <a:bodyPr/>
          <a:lstStyle/>
          <a:p>
            <a:r>
              <a:rPr lang="en-US" dirty="0"/>
              <a:t>Network metrics	</a:t>
            </a:r>
          </a:p>
        </p:txBody>
      </p:sp>
      <p:sp>
        <p:nvSpPr>
          <p:cNvPr id="3" name="Content Placeholder 2">
            <a:extLst>
              <a:ext uri="{FF2B5EF4-FFF2-40B4-BE49-F238E27FC236}">
                <a16:creationId xmlns:a16="http://schemas.microsoft.com/office/drawing/2014/main" id="{D5FECCD5-5C07-4B7D-A8F0-8748AD417032}"/>
              </a:ext>
            </a:extLst>
          </p:cNvPr>
          <p:cNvSpPr>
            <a:spLocks noGrp="1"/>
          </p:cNvSpPr>
          <p:nvPr>
            <p:ph sz="half" idx="1"/>
          </p:nvPr>
        </p:nvSpPr>
        <p:spPr>
          <a:xfrm>
            <a:off x="301487" y="1010616"/>
            <a:ext cx="10515600" cy="4351338"/>
          </a:xfrm>
        </p:spPr>
        <p:txBody>
          <a:bodyPr/>
          <a:lstStyle/>
          <a:p>
            <a:r>
              <a:rPr lang="en-US" dirty="0"/>
              <a:t>Kendall Tau: for ranking disagreements. </a:t>
            </a:r>
          </a:p>
        </p:txBody>
      </p:sp>
      <p:pic>
        <p:nvPicPr>
          <p:cNvPr id="5" name="Picture 4" descr="Text, table&#10;&#10;Description automatically generated">
            <a:extLst>
              <a:ext uri="{FF2B5EF4-FFF2-40B4-BE49-F238E27FC236}">
                <a16:creationId xmlns:a16="http://schemas.microsoft.com/office/drawing/2014/main" id="{D4794DDC-2608-4A9E-8B2C-55BB038EFC82}"/>
              </a:ext>
            </a:extLst>
          </p:cNvPr>
          <p:cNvPicPr>
            <a:picLocks noChangeAspect="1"/>
          </p:cNvPicPr>
          <p:nvPr/>
        </p:nvPicPr>
        <p:blipFill>
          <a:blip r:embed="rId2"/>
          <a:stretch>
            <a:fillRect/>
          </a:stretch>
        </p:blipFill>
        <p:spPr>
          <a:xfrm>
            <a:off x="301487" y="1565620"/>
            <a:ext cx="6404826" cy="4507293"/>
          </a:xfrm>
          <a:prstGeom prst="rect">
            <a:avLst/>
          </a:prstGeom>
        </p:spPr>
      </p:pic>
    </p:spTree>
    <p:extLst>
      <p:ext uri="{BB962C8B-B14F-4D97-AF65-F5344CB8AC3E}">
        <p14:creationId xmlns:p14="http://schemas.microsoft.com/office/powerpoint/2010/main" val="197069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6F21-F83B-454F-9D09-B04E0D7D9621}"/>
              </a:ext>
            </a:extLst>
          </p:cNvPr>
          <p:cNvSpPr>
            <a:spLocks noGrp="1"/>
          </p:cNvSpPr>
          <p:nvPr>
            <p:ph type="title"/>
          </p:nvPr>
        </p:nvSpPr>
        <p:spPr/>
        <p:txBody>
          <a:bodyPr/>
          <a:lstStyle/>
          <a:p>
            <a:r>
              <a:rPr lang="en-US" dirty="0"/>
              <a:t>Graph mining</a:t>
            </a:r>
          </a:p>
        </p:txBody>
      </p:sp>
      <p:sp>
        <p:nvSpPr>
          <p:cNvPr id="3" name="Content Placeholder 2">
            <a:extLst>
              <a:ext uri="{FF2B5EF4-FFF2-40B4-BE49-F238E27FC236}">
                <a16:creationId xmlns:a16="http://schemas.microsoft.com/office/drawing/2014/main" id="{ED0C8B32-8897-4315-92DB-FCE6459B4A14}"/>
              </a:ext>
            </a:extLst>
          </p:cNvPr>
          <p:cNvSpPr>
            <a:spLocks noGrp="1"/>
          </p:cNvSpPr>
          <p:nvPr>
            <p:ph sz="half" idx="1"/>
          </p:nvPr>
        </p:nvSpPr>
        <p:spPr>
          <a:xfrm>
            <a:off x="838200" y="1825625"/>
            <a:ext cx="10515600" cy="4351338"/>
          </a:xfrm>
        </p:spPr>
        <p:txBody>
          <a:bodyPr/>
          <a:lstStyle/>
          <a:p>
            <a:r>
              <a:rPr lang="en-US" dirty="0"/>
              <a:t>Pattern frequency</a:t>
            </a:r>
          </a:p>
          <a:p>
            <a:r>
              <a:rPr lang="en-US" dirty="0"/>
              <a:t>Fisher Score:</a:t>
            </a:r>
            <a:r>
              <a:rPr lang="en-US" b="0" i="0" dirty="0">
                <a:effectLst/>
                <a:latin typeface="Roboto" panose="02000000000000000000" pitchFamily="2" charset="0"/>
              </a:rPr>
              <a:t> </a:t>
            </a:r>
            <a:r>
              <a:rPr lang="en-US" sz="1600" b="1" i="0" dirty="0">
                <a:effectLst/>
              </a:rPr>
              <a:t>the gradient</a:t>
            </a:r>
          </a:p>
          <a:p>
            <a:r>
              <a:rPr lang="en-US" sz="1600" b="1" i="0" dirty="0">
                <a:effectLst/>
              </a:rPr>
              <a:t> or the derivative of the log likelihood </a:t>
            </a:r>
          </a:p>
          <a:p>
            <a:r>
              <a:rPr lang="en-US" sz="1600" b="1" i="0" dirty="0">
                <a:effectLst/>
              </a:rPr>
              <a:t>function</a:t>
            </a:r>
            <a:r>
              <a:rPr lang="en-US" sz="1600" dirty="0"/>
              <a:t> </a:t>
            </a:r>
          </a:p>
          <a:p>
            <a:r>
              <a:rPr lang="en-US" dirty="0"/>
              <a:t>Significance: G-Test</a:t>
            </a:r>
          </a:p>
          <a:p>
            <a:endParaRPr lang="en-US" dirty="0"/>
          </a:p>
        </p:txBody>
      </p:sp>
      <p:pic>
        <p:nvPicPr>
          <p:cNvPr id="6" name="Picture 5" descr="Text&#10;&#10;Description automatically generated with low confidence">
            <a:extLst>
              <a:ext uri="{FF2B5EF4-FFF2-40B4-BE49-F238E27FC236}">
                <a16:creationId xmlns:a16="http://schemas.microsoft.com/office/drawing/2014/main" id="{C8780A40-69CF-4341-B303-420C8E3422BD}"/>
              </a:ext>
            </a:extLst>
          </p:cNvPr>
          <p:cNvPicPr>
            <a:picLocks noChangeAspect="1"/>
          </p:cNvPicPr>
          <p:nvPr/>
        </p:nvPicPr>
        <p:blipFill>
          <a:blip r:embed="rId2"/>
          <a:stretch>
            <a:fillRect/>
          </a:stretch>
        </p:blipFill>
        <p:spPr>
          <a:xfrm>
            <a:off x="4836347" y="250296"/>
            <a:ext cx="7038571" cy="5767871"/>
          </a:xfrm>
          <a:prstGeom prst="rect">
            <a:avLst/>
          </a:prstGeom>
        </p:spPr>
      </p:pic>
    </p:spTree>
    <p:extLst>
      <p:ext uri="{BB962C8B-B14F-4D97-AF65-F5344CB8AC3E}">
        <p14:creationId xmlns:p14="http://schemas.microsoft.com/office/powerpoint/2010/main" val="371993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6539-E075-43B3-9210-78B18EB3393A}"/>
              </a:ext>
            </a:extLst>
          </p:cNvPr>
          <p:cNvSpPr>
            <a:spLocks noGrp="1"/>
          </p:cNvSpPr>
          <p:nvPr>
            <p:ph type="title"/>
          </p:nvPr>
        </p:nvSpPr>
        <p:spPr>
          <a:xfrm>
            <a:off x="838200" y="172192"/>
            <a:ext cx="10515600" cy="1325563"/>
          </a:xfrm>
        </p:spPr>
        <p:txBody>
          <a:bodyPr>
            <a:normAutofit/>
          </a:bodyPr>
          <a:lstStyle/>
          <a:p>
            <a:r>
              <a:rPr lang="en-US" sz="3600" dirty="0"/>
              <a:t>Background: Public health surveillance from social media during disease outbreaks.</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9FDE128D-1F25-4559-9CD1-2A5808959A70}"/>
              </a:ext>
            </a:extLst>
          </p:cNvPr>
          <p:cNvPicPr>
            <a:picLocks noGrp="1" noChangeAspect="1"/>
          </p:cNvPicPr>
          <p:nvPr>
            <p:ph sz="half" idx="1"/>
          </p:nvPr>
        </p:nvPicPr>
        <p:blipFill>
          <a:blip r:embed="rId2"/>
          <a:stretch>
            <a:fillRect/>
          </a:stretch>
        </p:blipFill>
        <p:spPr>
          <a:xfrm>
            <a:off x="838200" y="1635284"/>
            <a:ext cx="6568440" cy="4274820"/>
          </a:xfrm>
        </p:spPr>
      </p:pic>
      <p:sp>
        <p:nvSpPr>
          <p:cNvPr id="7" name="TextBox 6">
            <a:extLst>
              <a:ext uri="{FF2B5EF4-FFF2-40B4-BE49-F238E27FC236}">
                <a16:creationId xmlns:a16="http://schemas.microsoft.com/office/drawing/2014/main" id="{BCCFC2E9-23B0-454B-BC70-B385CB9205D4}"/>
              </a:ext>
            </a:extLst>
          </p:cNvPr>
          <p:cNvSpPr txBox="1"/>
          <p:nvPr/>
        </p:nvSpPr>
        <p:spPr>
          <a:xfrm>
            <a:off x="7406640" y="5443503"/>
            <a:ext cx="2714625" cy="646331"/>
          </a:xfrm>
          <a:prstGeom prst="rect">
            <a:avLst/>
          </a:prstGeom>
          <a:noFill/>
        </p:spPr>
        <p:txBody>
          <a:bodyPr wrap="square" rtlCol="0">
            <a:spAutoFit/>
          </a:bodyPr>
          <a:lstStyle/>
          <a:p>
            <a:r>
              <a:rPr lang="en-US" dirty="0">
                <a:solidFill>
                  <a:schemeClr val="accent6">
                    <a:lumMod val="50000"/>
                  </a:schemeClr>
                </a:solidFill>
                <a:latin typeface="Arial" panose="020B0604020202020204" pitchFamily="34" charset="0"/>
                <a:cs typeface="Arial" panose="020B0604020202020204" pitchFamily="34" charset="0"/>
              </a:rPr>
              <a:t>Courtesy of Tang et al., (2018)</a:t>
            </a:r>
          </a:p>
        </p:txBody>
      </p:sp>
    </p:spTree>
    <p:extLst>
      <p:ext uri="{BB962C8B-B14F-4D97-AF65-F5344CB8AC3E}">
        <p14:creationId xmlns:p14="http://schemas.microsoft.com/office/powerpoint/2010/main" val="124866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65336D3-947C-4D5A-BE62-CE60CFA1B6C9}"/>
              </a:ext>
            </a:extLst>
          </p:cNvPr>
          <p:cNvPicPr>
            <a:picLocks noChangeAspect="1"/>
          </p:cNvPicPr>
          <p:nvPr/>
        </p:nvPicPr>
        <p:blipFill>
          <a:blip r:embed="rId2"/>
          <a:stretch>
            <a:fillRect/>
          </a:stretch>
        </p:blipFill>
        <p:spPr>
          <a:xfrm>
            <a:off x="9541248" y="473309"/>
            <a:ext cx="2650752" cy="2650752"/>
          </a:xfrm>
          <a:prstGeom prst="rect">
            <a:avLst/>
          </a:prstGeom>
        </p:spPr>
      </p:pic>
      <p:sp>
        <p:nvSpPr>
          <p:cNvPr id="2" name="Title 1">
            <a:extLst>
              <a:ext uri="{FF2B5EF4-FFF2-40B4-BE49-F238E27FC236}">
                <a16:creationId xmlns:a16="http://schemas.microsoft.com/office/drawing/2014/main" id="{66543BB8-3487-4475-B642-3EF901643409}"/>
              </a:ext>
            </a:extLst>
          </p:cNvPr>
          <p:cNvSpPr>
            <a:spLocks noGrp="1"/>
          </p:cNvSpPr>
          <p:nvPr>
            <p:ph type="title"/>
          </p:nvPr>
        </p:nvSpPr>
        <p:spPr>
          <a:xfrm>
            <a:off x="712694" y="7751"/>
            <a:ext cx="10515600" cy="931116"/>
          </a:xfrm>
        </p:spPr>
        <p:txBody>
          <a:bodyPr/>
          <a:lstStyle/>
          <a:p>
            <a:r>
              <a:rPr lang="en-US" dirty="0"/>
              <a:t>Background: Network Analysis</a:t>
            </a:r>
          </a:p>
        </p:txBody>
      </p:sp>
      <p:sp>
        <p:nvSpPr>
          <p:cNvPr id="3" name="Content Placeholder 2">
            <a:extLst>
              <a:ext uri="{FF2B5EF4-FFF2-40B4-BE49-F238E27FC236}">
                <a16:creationId xmlns:a16="http://schemas.microsoft.com/office/drawing/2014/main" id="{BE0F3530-56BD-4581-900B-B28F285E1484}"/>
              </a:ext>
            </a:extLst>
          </p:cNvPr>
          <p:cNvSpPr>
            <a:spLocks noGrp="1"/>
          </p:cNvSpPr>
          <p:nvPr>
            <p:ph sz="half" idx="1"/>
          </p:nvPr>
        </p:nvSpPr>
        <p:spPr>
          <a:xfrm>
            <a:off x="712694" y="1009837"/>
            <a:ext cx="10027024" cy="5050304"/>
          </a:xfrm>
        </p:spPr>
        <p:txBody>
          <a:bodyPr>
            <a:normAutofit fontScale="92500"/>
          </a:bodyPr>
          <a:lstStyle/>
          <a:p>
            <a:r>
              <a:rPr lang="en-US" sz="2400" b="1" dirty="0">
                <a:ea typeface="Calibri" panose="020F0502020204030204" pitchFamily="34" charset="0"/>
              </a:rPr>
              <a:t>Network graph analysis </a:t>
            </a:r>
            <a:r>
              <a:rPr lang="en-US" sz="2400" dirty="0">
                <a:ea typeface="Calibri" panose="020F0502020204030204" pitchFamily="34" charset="0"/>
              </a:rPr>
              <a:t>has been used for a wide variety of problems across many scientific domains including (traffic routing, social relationships, logistics, cultural analysis, political ideology, financial markets, COVID comorbidity networks (Shin et al., 2021) and many more applications).</a:t>
            </a:r>
          </a:p>
          <a:p>
            <a:endParaRPr lang="en-US" sz="2400" dirty="0">
              <a:ea typeface="Calibri" panose="020F0502020204030204" pitchFamily="34" charset="0"/>
            </a:endParaRPr>
          </a:p>
          <a:p>
            <a:r>
              <a:rPr lang="en-US" sz="2400" b="1" dirty="0">
                <a:ea typeface="Calibri" panose="020F0502020204030204" pitchFamily="34" charset="0"/>
              </a:rPr>
              <a:t>C</a:t>
            </a:r>
            <a:r>
              <a:rPr lang="en-US" sz="2400" b="1" dirty="0">
                <a:effectLst/>
                <a:ea typeface="Calibri" panose="020F0502020204030204" pitchFamily="34" charset="0"/>
              </a:rPr>
              <a:t>omputational semantic analysis </a:t>
            </a:r>
            <a:r>
              <a:rPr lang="en-US" sz="2400" dirty="0">
                <a:effectLst/>
                <a:ea typeface="Calibri" panose="020F0502020204030204" pitchFamily="34" charset="0"/>
              </a:rPr>
              <a:t>has been used to explore clustering in news articles and Google reviews (</a:t>
            </a:r>
            <a:r>
              <a:rPr lang="en-US" sz="2400" dirty="0" err="1">
                <a:effectLst/>
                <a:ea typeface="Calibri" panose="020F0502020204030204" pitchFamily="34" charset="0"/>
              </a:rPr>
              <a:t>Verimyev</a:t>
            </a:r>
            <a:r>
              <a:rPr lang="en-US" sz="2400" dirty="0">
                <a:effectLst/>
                <a:ea typeface="Calibri" panose="020F0502020204030204" pitchFamily="34" charset="0"/>
              </a:rPr>
              <a:t> et al., 2019). </a:t>
            </a:r>
          </a:p>
          <a:p>
            <a:r>
              <a:rPr lang="en-US" sz="2400" dirty="0">
                <a:effectLst/>
                <a:ea typeface="Calibri" panose="020F0502020204030204" pitchFamily="34" charset="0"/>
              </a:rPr>
              <a:t>Until recently, the use of computational semantic network analysis regarding COVID-19 vaccines appears to be relatively unexplored to the best of my knowledge.</a:t>
            </a:r>
          </a:p>
          <a:p>
            <a:r>
              <a:rPr lang="en-US" sz="2400" dirty="0">
                <a:ea typeface="Calibri" panose="020F0502020204030204" pitchFamily="34" charset="0"/>
              </a:rPr>
              <a:t>Luo et al., 2021 recently (Dec 2021) explored the differences of perceptions between Chinese and American cultures regarding the COVID-19 vaccines by semantic network analysis with Twitter and Weibo with </a:t>
            </a:r>
            <a:r>
              <a:rPr lang="en-US" sz="2400" dirty="0" err="1">
                <a:ea typeface="Calibri" panose="020F0502020204030204" pitchFamily="34" charset="0"/>
              </a:rPr>
              <a:t>Gelphi</a:t>
            </a:r>
            <a:r>
              <a:rPr lang="en-US" sz="2400" dirty="0">
                <a:ea typeface="Calibri" panose="020F0502020204030204" pitchFamily="34" charset="0"/>
              </a:rPr>
              <a:t>.</a:t>
            </a:r>
          </a:p>
          <a:p>
            <a:endParaRPr lang="en-US" sz="2400" dirty="0">
              <a:effectLst/>
              <a:ea typeface="Calibri" panose="020F0502020204030204" pitchFamily="34" charset="0"/>
            </a:endParaRPr>
          </a:p>
        </p:txBody>
      </p:sp>
    </p:spTree>
    <p:extLst>
      <p:ext uri="{BB962C8B-B14F-4D97-AF65-F5344CB8AC3E}">
        <p14:creationId xmlns:p14="http://schemas.microsoft.com/office/powerpoint/2010/main" val="107723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838200" y="663388"/>
            <a:ext cx="10515600" cy="289494"/>
          </a:xfrm>
        </p:spPr>
        <p:txBody>
          <a:bodyPr>
            <a:normAutofit fontScale="90000"/>
          </a:bodyPr>
          <a:lstStyle/>
          <a:p>
            <a:r>
              <a:rPr lang="en-US" dirty="0"/>
              <a:t>Methods: Data</a:t>
            </a:r>
            <a:br>
              <a:rPr lang="en-CA" sz="4400" dirty="0"/>
            </a:br>
            <a:endParaRPr lang="en-US" dirty="0"/>
          </a:p>
        </p:txBody>
      </p:sp>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838200" y="663388"/>
            <a:ext cx="10515600" cy="5549153"/>
          </a:xfrm>
        </p:spPr>
        <p:txBody>
          <a:bodyPr>
            <a:normAutofit fontScale="70000" lnSpcReduction="20000"/>
          </a:bodyPr>
          <a:lstStyle/>
          <a:p>
            <a:pPr marL="0" indent="0">
              <a:buNone/>
            </a:pPr>
            <a:endParaRPr lang="en-US" b="0" i="0" dirty="0">
              <a:solidFill>
                <a:schemeClr val="accent6">
                  <a:lumMod val="50000"/>
                </a:schemeClr>
              </a:solidFill>
              <a:effectLst/>
            </a:endParaRPr>
          </a:p>
          <a:p>
            <a:r>
              <a:rPr lang="en-US" b="0" i="0" dirty="0">
                <a:solidFill>
                  <a:schemeClr val="accent6">
                    <a:lumMod val="50000"/>
                  </a:schemeClr>
                </a:solidFill>
                <a:effectLst/>
              </a:rPr>
              <a:t>Reddit: information-sharing social media platform.</a:t>
            </a:r>
          </a:p>
          <a:p>
            <a:endParaRPr lang="en-US" b="0" i="0" dirty="0">
              <a:solidFill>
                <a:schemeClr val="accent6">
                  <a:lumMod val="50000"/>
                </a:schemeClr>
              </a:solidFill>
              <a:effectLst/>
            </a:endParaRPr>
          </a:p>
          <a:p>
            <a:r>
              <a:rPr lang="en-US" dirty="0">
                <a:solidFill>
                  <a:schemeClr val="accent6">
                    <a:lumMod val="50000"/>
                  </a:schemeClr>
                </a:solidFill>
              </a:rPr>
              <a:t>Approximately 450 million total users  (50% in the US).</a:t>
            </a:r>
          </a:p>
          <a:p>
            <a:endParaRPr lang="en-US" dirty="0">
              <a:solidFill>
                <a:schemeClr val="accent6">
                  <a:lumMod val="50000"/>
                </a:schemeClr>
              </a:solidFill>
            </a:endParaRPr>
          </a:p>
          <a:p>
            <a:r>
              <a:rPr lang="en-US" dirty="0">
                <a:solidFill>
                  <a:schemeClr val="accent6">
                    <a:lumMod val="50000"/>
                  </a:schemeClr>
                </a:solidFill>
              </a:rPr>
              <a:t>Divided into topic-based communities called “subreddits”. </a:t>
            </a:r>
          </a:p>
          <a:p>
            <a:endParaRPr lang="en-US" dirty="0">
              <a:solidFill>
                <a:schemeClr val="accent6">
                  <a:lumMod val="50000"/>
                </a:schemeClr>
              </a:solidFill>
            </a:endParaRPr>
          </a:p>
          <a:p>
            <a:r>
              <a:rPr lang="en-US" b="0" i="0" dirty="0">
                <a:solidFill>
                  <a:schemeClr val="accent6">
                    <a:lumMod val="50000"/>
                  </a:schemeClr>
                </a:solidFill>
                <a:effectLst/>
              </a:rPr>
              <a:t>Community members typically adhere to a set of community regulations.</a:t>
            </a:r>
          </a:p>
          <a:p>
            <a:endParaRPr lang="en-US" b="0" i="0" dirty="0">
              <a:solidFill>
                <a:schemeClr val="accent6">
                  <a:lumMod val="50000"/>
                </a:schemeClr>
              </a:solidFill>
              <a:effectLst/>
            </a:endParaRPr>
          </a:p>
          <a:p>
            <a:r>
              <a:rPr lang="en-US" b="0" i="0" dirty="0">
                <a:solidFill>
                  <a:schemeClr val="accent6">
                    <a:lumMod val="50000"/>
                  </a:schemeClr>
                </a:solidFill>
                <a:effectLst/>
              </a:rPr>
              <a:t>"upvote" or "downvote" on a post based on their opinion of the quality of that post and/or leave comments.</a:t>
            </a:r>
          </a:p>
          <a:p>
            <a:endParaRPr lang="en-US" b="0" i="0" dirty="0">
              <a:solidFill>
                <a:schemeClr val="accent6">
                  <a:lumMod val="50000"/>
                </a:schemeClr>
              </a:solidFill>
              <a:effectLst/>
            </a:endParaRPr>
          </a:p>
          <a:p>
            <a:r>
              <a:rPr lang="en-US" dirty="0">
                <a:solidFill>
                  <a:schemeClr val="accent6">
                    <a:lumMod val="50000"/>
                  </a:schemeClr>
                </a:solidFill>
              </a:rPr>
              <a:t>Heterogenous data set (e.g., </a:t>
            </a:r>
            <a:r>
              <a:rPr lang="en-US" b="0" i="1" dirty="0">
                <a:solidFill>
                  <a:schemeClr val="accent6">
                    <a:lumMod val="50000"/>
                  </a:schemeClr>
                </a:solidFill>
                <a:effectLst/>
              </a:rPr>
              <a:t>Vaccines, </a:t>
            </a:r>
            <a:r>
              <a:rPr lang="en-US" b="0" i="1" dirty="0" err="1">
                <a:solidFill>
                  <a:schemeClr val="accent6">
                    <a:lumMod val="50000"/>
                  </a:schemeClr>
                </a:solidFill>
                <a:effectLst/>
              </a:rPr>
              <a:t>CovidVaccine</a:t>
            </a:r>
            <a:r>
              <a:rPr lang="en-US" b="0" i="1" dirty="0">
                <a:solidFill>
                  <a:schemeClr val="accent6">
                    <a:lumMod val="50000"/>
                  </a:schemeClr>
                </a:solidFill>
                <a:effectLst/>
              </a:rPr>
              <a:t>, </a:t>
            </a:r>
            <a:r>
              <a:rPr lang="en-US" b="0" i="1" dirty="0" err="1">
                <a:solidFill>
                  <a:schemeClr val="accent6">
                    <a:lumMod val="50000"/>
                  </a:schemeClr>
                </a:solidFill>
                <a:effectLst/>
              </a:rPr>
              <a:t>CovidVaccinated</a:t>
            </a:r>
            <a:r>
              <a:rPr lang="en-US" b="0" i="1" dirty="0">
                <a:solidFill>
                  <a:schemeClr val="accent6">
                    <a:lumMod val="50000"/>
                  </a:schemeClr>
                </a:solidFill>
                <a:effectLst/>
              </a:rPr>
              <a:t>, </a:t>
            </a:r>
            <a:r>
              <a:rPr lang="en-US" b="0" i="1" dirty="0" err="1">
                <a:solidFill>
                  <a:schemeClr val="accent6">
                    <a:lumMod val="50000"/>
                  </a:schemeClr>
                </a:solidFill>
                <a:effectLst/>
              </a:rPr>
              <a:t>AntiVaxxers</a:t>
            </a:r>
            <a:r>
              <a:rPr lang="en-US" b="0" i="1" dirty="0">
                <a:solidFill>
                  <a:schemeClr val="accent6">
                    <a:lumMod val="50000"/>
                  </a:schemeClr>
                </a:solidFill>
                <a:effectLst/>
              </a:rPr>
              <a:t>, </a:t>
            </a:r>
            <a:r>
              <a:rPr lang="en-US" b="0" i="1" dirty="0" err="1">
                <a:solidFill>
                  <a:schemeClr val="accent6">
                    <a:lumMod val="50000"/>
                  </a:schemeClr>
                </a:solidFill>
                <a:effectLst/>
              </a:rPr>
              <a:t>vaxxhappened</a:t>
            </a:r>
            <a:r>
              <a:rPr lang="en-US" b="0" i="1" dirty="0">
                <a:solidFill>
                  <a:schemeClr val="accent6">
                    <a:lumMod val="50000"/>
                  </a:schemeClr>
                </a:solidFill>
                <a:effectLst/>
              </a:rPr>
              <a:t>, antivaccine, conspiracy, </a:t>
            </a:r>
            <a:r>
              <a:rPr lang="en-US" b="0" i="1" dirty="0" err="1">
                <a:solidFill>
                  <a:schemeClr val="accent6">
                    <a:lumMod val="50000"/>
                  </a:schemeClr>
                </a:solidFill>
                <a:effectLst/>
              </a:rPr>
              <a:t>conspiracytheories</a:t>
            </a:r>
            <a:r>
              <a:rPr lang="en-US" b="0" i="1" dirty="0">
                <a:solidFill>
                  <a:schemeClr val="accent6">
                    <a:lumMod val="50000"/>
                  </a:schemeClr>
                </a:solidFill>
                <a:effectLst/>
              </a:rPr>
              <a:t>, </a:t>
            </a:r>
            <a:r>
              <a:rPr lang="en-US" b="0" i="1" dirty="0" err="1">
                <a:solidFill>
                  <a:schemeClr val="accent6">
                    <a:lumMod val="50000"/>
                  </a:schemeClr>
                </a:solidFill>
                <a:effectLst/>
              </a:rPr>
              <a:t>NoNewNormal</a:t>
            </a:r>
            <a:r>
              <a:rPr lang="en-US" b="0" i="1" dirty="0">
                <a:solidFill>
                  <a:schemeClr val="accent6">
                    <a:lumMod val="50000"/>
                  </a:schemeClr>
                </a:solidFill>
                <a:effectLst/>
              </a:rPr>
              <a:t>, </a:t>
            </a:r>
            <a:r>
              <a:rPr lang="en-US" b="0" i="1" dirty="0" err="1">
                <a:solidFill>
                  <a:schemeClr val="accent6">
                    <a:lumMod val="50000"/>
                  </a:schemeClr>
                </a:solidFill>
                <a:effectLst/>
              </a:rPr>
              <a:t>conspiracy_commons</a:t>
            </a:r>
            <a:r>
              <a:rPr lang="en-US" b="0" i="1" dirty="0">
                <a:solidFill>
                  <a:schemeClr val="accent6">
                    <a:lumMod val="50000"/>
                  </a:schemeClr>
                </a:solidFill>
                <a:effectLst/>
              </a:rPr>
              <a:t>, COVID19, COVID, and coronavirus for Melton et al 2021) </a:t>
            </a:r>
            <a:r>
              <a:rPr lang="en-US" dirty="0">
                <a:solidFill>
                  <a:schemeClr val="accent6">
                    <a:lumMod val="50000"/>
                  </a:schemeClr>
                </a:solidFill>
              </a:rPr>
              <a:t>.</a:t>
            </a:r>
            <a:endParaRPr lang="en-US" b="0" i="0" dirty="0">
              <a:solidFill>
                <a:schemeClr val="accent6">
                  <a:lumMod val="50000"/>
                </a:schemeClr>
              </a:solidFill>
              <a:effectLst/>
            </a:endParaRPr>
          </a:p>
        </p:txBody>
      </p:sp>
    </p:spTree>
    <p:extLst>
      <p:ext uri="{BB962C8B-B14F-4D97-AF65-F5344CB8AC3E}">
        <p14:creationId xmlns:p14="http://schemas.microsoft.com/office/powerpoint/2010/main" val="112104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38B5-15EC-46FF-916D-300488A29741}"/>
              </a:ext>
            </a:extLst>
          </p:cNvPr>
          <p:cNvSpPr>
            <a:spLocks noGrp="1"/>
          </p:cNvSpPr>
          <p:nvPr>
            <p:ph type="title"/>
          </p:nvPr>
        </p:nvSpPr>
        <p:spPr>
          <a:xfrm>
            <a:off x="838200" y="113918"/>
            <a:ext cx="10515600" cy="1325563"/>
          </a:xfrm>
        </p:spPr>
        <p:txBody>
          <a:bodyPr/>
          <a:lstStyle/>
          <a:p>
            <a:r>
              <a:rPr lang="en-US" dirty="0"/>
              <a:t>Natural Language Processing Steps and Data Cleaning	</a:t>
            </a:r>
          </a:p>
        </p:txBody>
      </p:sp>
      <p:sp>
        <p:nvSpPr>
          <p:cNvPr id="3" name="Content Placeholder 2">
            <a:extLst>
              <a:ext uri="{FF2B5EF4-FFF2-40B4-BE49-F238E27FC236}">
                <a16:creationId xmlns:a16="http://schemas.microsoft.com/office/drawing/2014/main" id="{ECDC4390-B18B-4070-8D39-C146D454F52B}"/>
              </a:ext>
            </a:extLst>
          </p:cNvPr>
          <p:cNvSpPr>
            <a:spLocks noGrp="1"/>
          </p:cNvSpPr>
          <p:nvPr>
            <p:ph sz="half" idx="1"/>
          </p:nvPr>
        </p:nvSpPr>
        <p:spPr>
          <a:xfrm>
            <a:off x="838200" y="1481130"/>
            <a:ext cx="9148482" cy="4351338"/>
          </a:xfrm>
        </p:spPr>
        <p:txBody>
          <a:bodyPr>
            <a:noAutofit/>
          </a:bodyPr>
          <a:lstStyle/>
          <a:p>
            <a:r>
              <a:rPr lang="en-US" sz="2400" dirty="0"/>
              <a:t>PRAW: Python Reddit API Wrapper.</a:t>
            </a:r>
          </a:p>
          <a:p>
            <a:r>
              <a:rPr lang="en-US" sz="2400" dirty="0"/>
              <a:t>Data are queried for COVID-19 vaccine relevant terms and organized by date.</a:t>
            </a:r>
          </a:p>
          <a:p>
            <a:r>
              <a:rPr lang="en-US" sz="2400" dirty="0"/>
              <a:t>Tokenization: breaking up a stream of words into single indexes, punctuation marks, numbers and other discrete items. Example (“I want to go back to Costa Rica </a:t>
            </a:r>
            <a:r>
              <a:rPr lang="en-US" sz="2400" dirty="0">
                <a:sym typeface="Wingdings" panose="05000000000000000000" pitchFamily="2" charset="2"/>
              </a:rPr>
              <a:t></a:t>
            </a:r>
            <a:r>
              <a:rPr lang="en-US" sz="2400" dirty="0"/>
              <a:t> “I”, “want”, “to”,  “go”, “back”,  “to”, “ Costa”, “Rica”.)</a:t>
            </a:r>
          </a:p>
          <a:p>
            <a:r>
              <a:rPr lang="en-US" sz="2400" dirty="0"/>
              <a:t>Normalization: Stemming-&gt; changing a word to its base form (e.g., </a:t>
            </a:r>
            <a:r>
              <a:rPr lang="en-US" sz="2400" dirty="0" err="1"/>
              <a:t>studying</a:t>
            </a:r>
            <a:r>
              <a:rPr lang="en-US" sz="2400" dirty="0" err="1">
                <a:sym typeface="Wingdings" panose="05000000000000000000" pitchFamily="2" charset="2"/>
              </a:rPr>
              <a:t></a:t>
            </a:r>
            <a:r>
              <a:rPr lang="en-US" sz="2400" dirty="0" err="1"/>
              <a:t>study</a:t>
            </a:r>
            <a:r>
              <a:rPr lang="en-US" sz="2400" dirty="0"/>
              <a:t>).</a:t>
            </a:r>
          </a:p>
          <a:p>
            <a:r>
              <a:rPr lang="en-US" sz="2400" dirty="0"/>
              <a:t>Stop words: removing </a:t>
            </a:r>
            <a:r>
              <a:rPr lang="en-US" sz="2400" b="0" i="0" dirty="0">
                <a:effectLst/>
              </a:rPr>
              <a:t>determiners, conjunctions, and prepositions.</a:t>
            </a:r>
            <a:endParaRPr lang="en-US" sz="2400" dirty="0"/>
          </a:p>
          <a:p>
            <a:endParaRPr lang="en-US" sz="2400" dirty="0"/>
          </a:p>
        </p:txBody>
      </p:sp>
    </p:spTree>
    <p:extLst>
      <p:ext uri="{BB962C8B-B14F-4D97-AF65-F5344CB8AC3E}">
        <p14:creationId xmlns:p14="http://schemas.microsoft.com/office/powerpoint/2010/main" val="244859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838200" y="142912"/>
            <a:ext cx="10515600" cy="700294"/>
          </a:xfrm>
        </p:spPr>
        <p:txBody>
          <a:bodyPr>
            <a:normAutofit/>
          </a:bodyPr>
          <a:lstStyle/>
          <a:p>
            <a:r>
              <a:rPr lang="en-US" dirty="0"/>
              <a:t>Methods: Semantic Network Analysis</a:t>
            </a:r>
          </a:p>
        </p:txBody>
      </p:sp>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761441" y="932031"/>
            <a:ext cx="10515600" cy="5127288"/>
          </a:xfrm>
        </p:spPr>
        <p:txBody>
          <a:bodyPr>
            <a:noAutofit/>
          </a:bodyPr>
          <a:lstStyle/>
          <a:p>
            <a:r>
              <a:rPr lang="en-US" sz="2000" b="1" dirty="0">
                <a:solidFill>
                  <a:schemeClr val="accent6">
                    <a:lumMod val="50000"/>
                  </a:schemeClr>
                </a:solidFill>
                <a:effectLst/>
                <a:ea typeface="Times New Roman" panose="02020603050405020304" pitchFamily="18" charset="0"/>
              </a:rPr>
              <a:t>Network analysis </a:t>
            </a:r>
            <a:r>
              <a:rPr lang="en-US" sz="2000" dirty="0">
                <a:solidFill>
                  <a:schemeClr val="accent6">
                    <a:lumMod val="50000"/>
                  </a:schemeClr>
                </a:solidFill>
                <a:effectLst/>
                <a:ea typeface="Times New Roman" panose="02020603050405020304" pitchFamily="18" charset="0"/>
              </a:rPr>
              <a:t>uses a graphical representation of nodes and edges to provide insight into data that may not be observable upon the surface.</a:t>
            </a:r>
          </a:p>
          <a:p>
            <a:r>
              <a:rPr lang="en-US" sz="2000" i="1" dirty="0">
                <a:solidFill>
                  <a:schemeClr val="accent6">
                    <a:lumMod val="50000"/>
                  </a:schemeClr>
                </a:solidFill>
                <a:ea typeface="Times New Roman" panose="02020603050405020304" pitchFamily="18" charset="0"/>
              </a:rPr>
              <a:t>N</a:t>
            </a:r>
            <a:r>
              <a:rPr lang="en-US" sz="2000" i="1" dirty="0">
                <a:solidFill>
                  <a:schemeClr val="accent6">
                    <a:lumMod val="50000"/>
                  </a:schemeClr>
                </a:solidFill>
                <a:effectLst/>
                <a:ea typeface="Times New Roman" panose="02020603050405020304" pitchFamily="18" charset="0"/>
              </a:rPr>
              <a:t>odes</a:t>
            </a:r>
            <a:r>
              <a:rPr lang="en-US" sz="2000" dirty="0">
                <a:solidFill>
                  <a:schemeClr val="accent6">
                    <a:lumMod val="50000"/>
                  </a:schemeClr>
                </a:solidFill>
                <a:effectLst/>
                <a:ea typeface="Times New Roman" panose="02020603050405020304" pitchFamily="18" charset="0"/>
              </a:rPr>
              <a:t> represent </a:t>
            </a:r>
            <a:r>
              <a:rPr lang="en-US" sz="2000" i="1" dirty="0">
                <a:solidFill>
                  <a:schemeClr val="accent6">
                    <a:lumMod val="50000"/>
                  </a:schemeClr>
                </a:solidFill>
                <a:effectLst/>
                <a:ea typeface="Times New Roman" panose="02020603050405020304" pitchFamily="18" charset="0"/>
              </a:rPr>
              <a:t>tokenized</a:t>
            </a:r>
            <a:r>
              <a:rPr lang="en-US" sz="2000" dirty="0">
                <a:solidFill>
                  <a:schemeClr val="accent6">
                    <a:lumMod val="50000"/>
                  </a:schemeClr>
                </a:solidFill>
                <a:effectLst/>
                <a:ea typeface="Times New Roman" panose="02020603050405020304" pitchFamily="18" charset="0"/>
              </a:rPr>
              <a:t> words while </a:t>
            </a:r>
            <a:r>
              <a:rPr lang="en-US" sz="2000" i="1" dirty="0">
                <a:solidFill>
                  <a:schemeClr val="accent6">
                    <a:lumMod val="50000"/>
                  </a:schemeClr>
                </a:solidFill>
                <a:effectLst/>
                <a:ea typeface="Times New Roman" panose="02020603050405020304" pitchFamily="18" charset="0"/>
              </a:rPr>
              <a:t>Edges </a:t>
            </a:r>
            <a:r>
              <a:rPr lang="en-US" sz="2000" dirty="0">
                <a:solidFill>
                  <a:schemeClr val="accent6">
                    <a:lumMod val="50000"/>
                  </a:schemeClr>
                </a:solidFill>
                <a:effectLst/>
                <a:ea typeface="Times New Roman" panose="02020603050405020304" pitchFamily="18" charset="0"/>
              </a:rPr>
              <a:t>represent a connectedness between nodes.</a:t>
            </a:r>
          </a:p>
          <a:p>
            <a:r>
              <a:rPr lang="en-US" sz="2000" dirty="0">
                <a:solidFill>
                  <a:schemeClr val="accent6">
                    <a:lumMod val="50000"/>
                  </a:schemeClr>
                </a:solidFill>
              </a:rPr>
              <a:t>Conducted with the </a:t>
            </a:r>
            <a:r>
              <a:rPr lang="en-US" sz="2000" i="1" dirty="0">
                <a:solidFill>
                  <a:schemeClr val="accent6">
                    <a:lumMod val="50000"/>
                  </a:schemeClr>
                </a:solidFill>
                <a:effectLst/>
                <a:ea typeface="Times New Roman" panose="02020603050405020304" pitchFamily="18" charset="0"/>
              </a:rPr>
              <a:t>Python</a:t>
            </a:r>
            <a:r>
              <a:rPr lang="en-US" sz="2000" dirty="0">
                <a:solidFill>
                  <a:schemeClr val="accent6">
                    <a:lumMod val="50000"/>
                  </a:schemeClr>
                </a:solidFill>
                <a:effectLst/>
                <a:ea typeface="Times New Roman" panose="02020603050405020304" pitchFamily="18" charset="0"/>
              </a:rPr>
              <a:t> library, </a:t>
            </a:r>
            <a:r>
              <a:rPr lang="en-US" sz="2000" i="1" dirty="0" err="1">
                <a:solidFill>
                  <a:schemeClr val="accent6">
                    <a:lumMod val="50000"/>
                  </a:schemeClr>
                </a:solidFill>
                <a:effectLst/>
                <a:ea typeface="Times New Roman" panose="02020603050405020304" pitchFamily="18" charset="0"/>
              </a:rPr>
              <a:t>Networkx</a:t>
            </a:r>
            <a:r>
              <a:rPr lang="en-US" sz="2000" i="1" dirty="0">
                <a:solidFill>
                  <a:schemeClr val="accent6">
                    <a:lumMod val="50000"/>
                  </a:schemeClr>
                </a:solidFill>
                <a:effectLst/>
                <a:ea typeface="Times New Roman" panose="02020603050405020304" pitchFamily="18" charset="0"/>
              </a:rPr>
              <a:t>.</a:t>
            </a:r>
          </a:p>
          <a:p>
            <a:pPr marL="0" indent="0">
              <a:buNone/>
            </a:pPr>
            <a:r>
              <a:rPr lang="en-US" sz="2000" u="sng" dirty="0">
                <a:solidFill>
                  <a:schemeClr val="accent6">
                    <a:lumMod val="50000"/>
                  </a:schemeClr>
                </a:solidFill>
                <a:ea typeface="Times New Roman" panose="02020603050405020304" pitchFamily="18" charset="0"/>
              </a:rPr>
              <a:t>Network Building Steps</a:t>
            </a:r>
            <a:endParaRPr lang="en-US" sz="2000" u="sng" dirty="0">
              <a:solidFill>
                <a:schemeClr val="accent6">
                  <a:lumMod val="50000"/>
                </a:schemeClr>
              </a:solidFill>
              <a:effectLst/>
              <a:ea typeface="Times New Roman" panose="02020603050405020304" pitchFamily="18" charset="0"/>
            </a:endParaRPr>
          </a:p>
          <a:p>
            <a:r>
              <a:rPr lang="en-US" sz="2000" dirty="0">
                <a:solidFill>
                  <a:schemeClr val="accent6">
                    <a:lumMod val="50000"/>
                  </a:schemeClr>
                </a:solidFill>
                <a:effectLst/>
                <a:ea typeface="Times New Roman" panose="02020603050405020304" pitchFamily="18" charset="0"/>
              </a:rPr>
              <a:t>Word cooccurrence network was created with </a:t>
            </a:r>
            <a:r>
              <a:rPr lang="en-US" sz="2000" i="1" dirty="0" err="1">
                <a:solidFill>
                  <a:schemeClr val="accent6">
                    <a:lumMod val="50000"/>
                  </a:schemeClr>
                </a:solidFill>
                <a:effectLst/>
                <a:ea typeface="Times New Roman" panose="02020603050405020304" pitchFamily="18" charset="0"/>
              </a:rPr>
              <a:t>nx.Graph</a:t>
            </a:r>
            <a:r>
              <a:rPr lang="en-US" sz="2000" i="1" dirty="0">
                <a:solidFill>
                  <a:schemeClr val="accent6">
                    <a:lumMod val="50000"/>
                  </a:schemeClr>
                </a:solidFill>
                <a:effectLst/>
                <a:ea typeface="Times New Roman" panose="02020603050405020304" pitchFamily="18" charset="0"/>
              </a:rPr>
              <a:t>(). </a:t>
            </a:r>
          </a:p>
          <a:p>
            <a:pPr marL="0" indent="0">
              <a:buNone/>
            </a:pPr>
            <a:endParaRPr lang="en-US" sz="2000" i="1" dirty="0">
              <a:solidFill>
                <a:schemeClr val="accent6">
                  <a:lumMod val="50000"/>
                </a:schemeClr>
              </a:solidFill>
              <a:effectLst/>
              <a:ea typeface="Times New Roman" panose="02020603050405020304" pitchFamily="18" charset="0"/>
            </a:endParaRPr>
          </a:p>
          <a:p>
            <a:r>
              <a:rPr lang="en-US" sz="2000" dirty="0">
                <a:solidFill>
                  <a:schemeClr val="accent6">
                    <a:lumMod val="50000"/>
                  </a:schemeClr>
                </a:solidFill>
              </a:rPr>
              <a:t>Isolates removed.</a:t>
            </a:r>
          </a:p>
          <a:p>
            <a:endParaRPr lang="en-US" sz="2000" i="1" dirty="0">
              <a:solidFill>
                <a:schemeClr val="accent6">
                  <a:lumMod val="50000"/>
                </a:schemeClr>
              </a:solidFill>
            </a:endParaRPr>
          </a:p>
          <a:p>
            <a:r>
              <a:rPr lang="en-US" sz="2000" b="1" i="0" dirty="0" err="1">
                <a:solidFill>
                  <a:schemeClr val="accent6">
                    <a:lumMod val="50000"/>
                  </a:schemeClr>
                </a:solidFill>
                <a:effectLst/>
              </a:rPr>
              <a:t>Betweeness</a:t>
            </a:r>
            <a:r>
              <a:rPr lang="en-US" sz="2000" b="1" i="0" dirty="0">
                <a:solidFill>
                  <a:schemeClr val="accent6">
                    <a:lumMod val="50000"/>
                  </a:schemeClr>
                </a:solidFill>
                <a:effectLst/>
              </a:rPr>
              <a:t> Centrality</a:t>
            </a:r>
            <a:r>
              <a:rPr lang="en-US" sz="2000" b="0" i="0" dirty="0">
                <a:solidFill>
                  <a:schemeClr val="accent6">
                    <a:lumMod val="50000"/>
                  </a:schemeClr>
                </a:solidFill>
                <a:effectLst/>
              </a:rPr>
              <a:t>: measures the number of times a node lies on the shortest path between other nodes. </a:t>
            </a:r>
            <a:r>
              <a:rPr lang="en-US" sz="2000" dirty="0">
                <a:solidFill>
                  <a:schemeClr val="accent6">
                    <a:lumMod val="50000"/>
                  </a:schemeClr>
                </a:solidFill>
              </a:rPr>
              <a:t>(i.e., nodes bridge a network together. Ideal for communication networks).</a:t>
            </a:r>
          </a:p>
          <a:p>
            <a:pPr marL="0" indent="0">
              <a:buNone/>
            </a:pPr>
            <a:endParaRPr lang="en-US" sz="1800" dirty="0">
              <a:solidFill>
                <a:schemeClr val="accent6">
                  <a:lumMod val="50000"/>
                </a:schemeClr>
              </a:solidFill>
            </a:endParaRPr>
          </a:p>
        </p:txBody>
      </p:sp>
    </p:spTree>
    <p:extLst>
      <p:ext uri="{BB962C8B-B14F-4D97-AF65-F5344CB8AC3E}">
        <p14:creationId xmlns:p14="http://schemas.microsoft.com/office/powerpoint/2010/main" val="354171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9C4B-8932-FF4D-8ADC-368007F1E7B1}"/>
              </a:ext>
            </a:extLst>
          </p:cNvPr>
          <p:cNvSpPr>
            <a:spLocks noGrp="1"/>
          </p:cNvSpPr>
          <p:nvPr>
            <p:ph type="title"/>
          </p:nvPr>
        </p:nvSpPr>
        <p:spPr>
          <a:xfrm>
            <a:off x="838200" y="454577"/>
            <a:ext cx="10515600" cy="1193353"/>
          </a:xfrm>
        </p:spPr>
        <p:txBody>
          <a:bodyPr>
            <a:normAutofit fontScale="90000"/>
          </a:bodyPr>
          <a:lstStyle/>
          <a:p>
            <a:r>
              <a:rPr lang="en-US" dirty="0"/>
              <a:t>Network Analysis</a:t>
            </a:r>
            <a:br>
              <a:rPr lang="en-CA" sz="4400" dirty="0"/>
            </a:br>
            <a:endParaRPr lang="en-US" dirty="0"/>
          </a:p>
        </p:txBody>
      </p:sp>
      <p:sp>
        <p:nvSpPr>
          <p:cNvPr id="3" name="Content Placeholder 2">
            <a:extLst>
              <a:ext uri="{FF2B5EF4-FFF2-40B4-BE49-F238E27FC236}">
                <a16:creationId xmlns:a16="http://schemas.microsoft.com/office/drawing/2014/main" id="{79B044E1-C6F9-A244-8852-60098FFF5165}"/>
              </a:ext>
            </a:extLst>
          </p:cNvPr>
          <p:cNvSpPr>
            <a:spLocks noGrp="1"/>
          </p:cNvSpPr>
          <p:nvPr>
            <p:ph idx="1"/>
          </p:nvPr>
        </p:nvSpPr>
        <p:spPr>
          <a:xfrm>
            <a:off x="838200" y="1051253"/>
            <a:ext cx="10515600" cy="4351338"/>
          </a:xfrm>
        </p:spPr>
        <p:txBody>
          <a:bodyPr>
            <a:normAutofit fontScale="92500" lnSpcReduction="10000"/>
          </a:bodyPr>
          <a:lstStyle/>
          <a:p>
            <a:r>
              <a:rPr lang="en-US" sz="2200" dirty="0">
                <a:solidFill>
                  <a:schemeClr val="accent6">
                    <a:lumMod val="50000"/>
                  </a:schemeClr>
                </a:solidFill>
                <a:ea typeface="Times New Roman" panose="02020603050405020304" pitchFamily="18" charset="0"/>
              </a:rPr>
              <a:t>F</a:t>
            </a:r>
            <a:r>
              <a:rPr lang="en-US" sz="2200" dirty="0">
                <a:solidFill>
                  <a:schemeClr val="accent6">
                    <a:lumMod val="50000"/>
                  </a:schemeClr>
                </a:solidFill>
                <a:effectLst/>
                <a:ea typeface="Times New Roman" panose="02020603050405020304" pitchFamily="18" charset="0"/>
              </a:rPr>
              <a:t>inal amalgamated dataset consisted of 31432 posts/comments authored by 20429 users between January 1, 2020, and Oct 31, 2021 with 1.2 million votes.</a:t>
            </a:r>
          </a:p>
          <a:p>
            <a:endParaRPr lang="en-US" sz="2200" dirty="0">
              <a:solidFill>
                <a:schemeClr val="accent6">
                  <a:lumMod val="50000"/>
                </a:schemeClr>
              </a:solidFill>
              <a:effectLst/>
              <a:ea typeface="Times New Roman" panose="02020603050405020304" pitchFamily="18" charset="0"/>
            </a:endParaRPr>
          </a:p>
          <a:p>
            <a:r>
              <a:rPr lang="en-US" sz="2200" dirty="0">
                <a:solidFill>
                  <a:schemeClr val="accent6">
                    <a:lumMod val="50000"/>
                  </a:schemeClr>
                </a:solidFill>
              </a:rPr>
              <a:t>Betweenness Centrality network and Ego networks concentrated on the term “vaccine” was created for each month.</a:t>
            </a:r>
          </a:p>
          <a:p>
            <a:pPr marL="0" indent="0">
              <a:buNone/>
            </a:pPr>
            <a:endParaRPr lang="en-US" sz="2200" dirty="0">
              <a:solidFill>
                <a:schemeClr val="accent6">
                  <a:lumMod val="50000"/>
                </a:schemeClr>
              </a:solidFill>
              <a:ea typeface="Times New Roman" panose="02020603050405020304" pitchFamily="18" charset="0"/>
            </a:endParaRPr>
          </a:p>
          <a:p>
            <a:r>
              <a:rPr lang="en-US" sz="2200" dirty="0">
                <a:solidFill>
                  <a:schemeClr val="accent6">
                    <a:lumMod val="50000"/>
                  </a:schemeClr>
                </a:solidFill>
                <a:ea typeface="Times New Roman" panose="02020603050405020304" pitchFamily="18" charset="0"/>
              </a:rPr>
              <a:t>T</a:t>
            </a:r>
            <a:r>
              <a:rPr lang="en-US" sz="2200" dirty="0">
                <a:solidFill>
                  <a:schemeClr val="accent6">
                    <a:lumMod val="50000"/>
                  </a:schemeClr>
                </a:solidFill>
                <a:effectLst/>
                <a:ea typeface="Times New Roman" panose="02020603050405020304" pitchFamily="18" charset="0"/>
              </a:rPr>
              <a:t>emporal semantic network analysis to observe graph evolution over time.</a:t>
            </a:r>
          </a:p>
          <a:p>
            <a:endParaRPr lang="en-US" sz="2200" dirty="0">
              <a:solidFill>
                <a:schemeClr val="accent6">
                  <a:lumMod val="50000"/>
                </a:schemeClr>
              </a:solidFill>
              <a:effectLst/>
              <a:ea typeface="Times New Roman" panose="02020603050405020304" pitchFamily="18" charset="0"/>
            </a:endParaRPr>
          </a:p>
          <a:p>
            <a:r>
              <a:rPr lang="en-US" sz="2200" dirty="0">
                <a:solidFill>
                  <a:schemeClr val="accent6">
                    <a:lumMod val="50000"/>
                  </a:schemeClr>
                </a:solidFill>
                <a:effectLst/>
                <a:ea typeface="Times New Roman" panose="02020603050405020304" pitchFamily="18" charset="0"/>
              </a:rPr>
              <a:t>Reddit data included (r/</a:t>
            </a:r>
            <a:r>
              <a:rPr lang="en-US" sz="2200" dirty="0" err="1">
                <a:solidFill>
                  <a:schemeClr val="accent6">
                    <a:lumMod val="50000"/>
                  </a:schemeClr>
                </a:solidFill>
                <a:effectLst/>
                <a:ea typeface="Times New Roman" panose="02020603050405020304" pitchFamily="18" charset="0"/>
              </a:rPr>
              <a:t>CovidVaccinated</a:t>
            </a:r>
            <a:r>
              <a:rPr lang="en-US" sz="2200" dirty="0">
                <a:solidFill>
                  <a:schemeClr val="accent6">
                    <a:lumMod val="50000"/>
                  </a:schemeClr>
                </a:solidFill>
                <a:effectLst/>
                <a:ea typeface="Times New Roman" panose="02020603050405020304" pitchFamily="18" charset="0"/>
              </a:rPr>
              <a:t>, r/Coronavirus, r/</a:t>
            </a:r>
            <a:r>
              <a:rPr lang="en-US" sz="2200" dirty="0" err="1">
                <a:solidFill>
                  <a:schemeClr val="accent6">
                    <a:lumMod val="50000"/>
                  </a:schemeClr>
                </a:solidFill>
                <a:effectLst/>
                <a:ea typeface="Times New Roman" panose="02020603050405020304" pitchFamily="18" charset="0"/>
              </a:rPr>
              <a:t>CovidVaccine</a:t>
            </a:r>
            <a:r>
              <a:rPr lang="en-US" sz="2200" dirty="0">
                <a:solidFill>
                  <a:schemeClr val="accent6">
                    <a:lumMod val="50000"/>
                  </a:schemeClr>
                </a:solidFill>
                <a:effectLst/>
                <a:ea typeface="Times New Roman" panose="02020603050405020304" pitchFamily="18" charset="0"/>
              </a:rPr>
              <a:t>, r/</a:t>
            </a:r>
            <a:r>
              <a:rPr lang="en-US" sz="2200" dirty="0" err="1">
                <a:solidFill>
                  <a:schemeClr val="accent6">
                    <a:lumMod val="50000"/>
                  </a:schemeClr>
                </a:solidFill>
                <a:effectLst/>
                <a:ea typeface="Times New Roman" panose="02020603050405020304" pitchFamily="18" charset="0"/>
              </a:rPr>
              <a:t>conspiracy_commons</a:t>
            </a:r>
            <a:r>
              <a:rPr lang="en-US" sz="2200" dirty="0">
                <a:solidFill>
                  <a:schemeClr val="accent6">
                    <a:lumMod val="50000"/>
                  </a:schemeClr>
                </a:solidFill>
                <a:effectLst/>
                <a:ea typeface="Times New Roman" panose="02020603050405020304" pitchFamily="18" charset="0"/>
              </a:rPr>
              <a:t>, r/COVID19_support, r/COVID19, r/</a:t>
            </a:r>
            <a:r>
              <a:rPr lang="en-US" sz="2200" dirty="0" err="1">
                <a:solidFill>
                  <a:schemeClr val="accent6">
                    <a:lumMod val="50000"/>
                  </a:schemeClr>
                </a:solidFill>
                <a:effectLst/>
                <a:ea typeface="Times New Roman" panose="02020603050405020304" pitchFamily="18" charset="0"/>
              </a:rPr>
              <a:t>AntiVaxxers</a:t>
            </a:r>
            <a:r>
              <a:rPr lang="en-US" sz="2200" dirty="0">
                <a:solidFill>
                  <a:schemeClr val="accent6">
                    <a:lumMod val="50000"/>
                  </a:schemeClr>
                </a:solidFill>
                <a:effectLst/>
                <a:ea typeface="Times New Roman" panose="02020603050405020304" pitchFamily="18" charset="0"/>
              </a:rPr>
              <a:t>, r/VACCINES, r/</a:t>
            </a:r>
            <a:r>
              <a:rPr lang="en-US" sz="2200" dirty="0" err="1">
                <a:solidFill>
                  <a:schemeClr val="accent6">
                    <a:lumMod val="50000"/>
                  </a:schemeClr>
                </a:solidFill>
                <a:effectLst/>
                <a:ea typeface="Times New Roman" panose="02020603050405020304" pitchFamily="18" charset="0"/>
              </a:rPr>
              <a:t>conspiracytheories</a:t>
            </a:r>
            <a:r>
              <a:rPr lang="en-US" sz="2200" dirty="0">
                <a:solidFill>
                  <a:schemeClr val="accent6">
                    <a:lumMod val="50000"/>
                  </a:schemeClr>
                </a:solidFill>
                <a:effectLst/>
                <a:ea typeface="Times New Roman" panose="02020603050405020304" pitchFamily="18" charset="0"/>
              </a:rPr>
              <a:t>, r/</a:t>
            </a:r>
            <a:r>
              <a:rPr lang="en-US" sz="2200" dirty="0" err="1">
                <a:solidFill>
                  <a:schemeClr val="accent6">
                    <a:lumMod val="50000"/>
                  </a:schemeClr>
                </a:solidFill>
                <a:effectLst/>
                <a:ea typeface="Times New Roman" panose="02020603050405020304" pitchFamily="18" charset="0"/>
              </a:rPr>
              <a:t>China_Flu</a:t>
            </a:r>
            <a:r>
              <a:rPr lang="en-US" sz="2200" dirty="0">
                <a:solidFill>
                  <a:schemeClr val="accent6">
                    <a:lumMod val="50000"/>
                  </a:schemeClr>
                </a:solidFill>
                <a:effectLst/>
                <a:ea typeface="Times New Roman" panose="02020603050405020304" pitchFamily="18" charset="0"/>
              </a:rPr>
              <a:t>, r/COVID19positive, r/conspiracy) with a total of 5.1 million users). </a:t>
            </a:r>
          </a:p>
          <a:p>
            <a:endParaRPr lang="en-US" sz="2200" dirty="0">
              <a:solidFill>
                <a:schemeClr val="accent6">
                  <a:lumMod val="50000"/>
                </a:schemeClr>
              </a:solidFill>
              <a:effectLst/>
              <a:ea typeface="Times New Roman" panose="02020603050405020304" pitchFamily="18" charset="0"/>
            </a:endParaRPr>
          </a:p>
          <a:p>
            <a:endParaRPr lang="en-US" sz="2200" dirty="0">
              <a:solidFill>
                <a:schemeClr val="accent6">
                  <a:lumMod val="50000"/>
                </a:schemeClr>
              </a:solidFill>
              <a:effectLst/>
              <a:ea typeface="Times New Roman" panose="02020603050405020304" pitchFamily="18" charset="0"/>
            </a:endParaRPr>
          </a:p>
        </p:txBody>
      </p:sp>
    </p:spTree>
    <p:extLst>
      <p:ext uri="{BB962C8B-B14F-4D97-AF65-F5344CB8AC3E}">
        <p14:creationId xmlns:p14="http://schemas.microsoft.com/office/powerpoint/2010/main" val="264041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 histogram&#10;&#10;Description automatically generated">
            <a:extLst>
              <a:ext uri="{FF2B5EF4-FFF2-40B4-BE49-F238E27FC236}">
                <a16:creationId xmlns:a16="http://schemas.microsoft.com/office/drawing/2014/main" id="{F4D52FC3-5B41-490C-AF65-087B48EEF4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38"/>
          <a:stretch/>
        </p:blipFill>
        <p:spPr bwMode="auto">
          <a:xfrm>
            <a:off x="3546882" y="0"/>
            <a:ext cx="8492718" cy="6388007"/>
          </a:xfrm>
          <a:prstGeom prst="rect">
            <a:avLst/>
          </a:prstGeom>
          <a:noFill/>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DFC76B09-8895-4BB8-95B5-55C54A009085}"/>
              </a:ext>
            </a:extLst>
          </p:cNvPr>
          <p:cNvSpPr>
            <a:spLocks noGrp="1"/>
          </p:cNvSpPr>
          <p:nvPr>
            <p:ph type="title"/>
          </p:nvPr>
        </p:nvSpPr>
        <p:spPr>
          <a:xfrm>
            <a:off x="0" y="-387499"/>
            <a:ext cx="10515600" cy="1325563"/>
          </a:xfrm>
        </p:spPr>
        <p:txBody>
          <a:bodyPr>
            <a:normAutofit/>
          </a:bodyPr>
          <a:lstStyle/>
          <a:p>
            <a:r>
              <a:rPr lang="en-US" sz="3600" dirty="0"/>
              <a:t>Posting frequency</a:t>
            </a:r>
          </a:p>
        </p:txBody>
      </p:sp>
    </p:spTree>
    <p:extLst>
      <p:ext uri="{BB962C8B-B14F-4D97-AF65-F5344CB8AC3E}">
        <p14:creationId xmlns:p14="http://schemas.microsoft.com/office/powerpoint/2010/main" val="3733984908"/>
      </p:ext>
    </p:extLst>
  </p:cSld>
  <p:clrMapOvr>
    <a:masterClrMapping/>
  </p:clrMapOvr>
</p:sld>
</file>

<file path=ppt/theme/theme1.xml><?xml version="1.0" encoding="utf-8"?>
<a:theme xmlns:a="http://schemas.openxmlformats.org/drawingml/2006/main" name="Title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C_ws_ppt_template_gray" id="{F848DACE-3198-634D-897A-90B542F6D722}" vid="{49F25C59-DC22-9941-AD34-365BCB152A6C}"/>
    </a:ext>
  </a:extLst>
</a:theme>
</file>

<file path=ppt/theme/theme2.xml><?xml version="1.0" encoding="utf-8"?>
<a:theme xmlns:a="http://schemas.openxmlformats.org/drawingml/2006/main" name="UTHSC content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C_ws_ppt_template_gray" id="{F848DACE-3198-634D-897A-90B542F6D722}" vid="{A3187826-6A65-1A48-908D-FB42DE0F8F33}"/>
    </a:ext>
  </a:extLst>
</a:theme>
</file>

<file path=ppt/theme/theme3.xml><?xml version="1.0" encoding="utf-8"?>
<a:theme xmlns:a="http://schemas.openxmlformats.org/drawingml/2006/main" name="Section break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C_ws_ppt_template_gray" id="{F848DACE-3198-634D-897A-90B542F6D722}" vid="{9E2FAF46-875E-DD4A-834A-510D03EE218E}"/>
    </a:ext>
  </a:extLst>
</a:theme>
</file>

<file path=ppt/theme/theme4.xml><?xml version="1.0" encoding="utf-8"?>
<a:theme xmlns:a="http://schemas.openxmlformats.org/drawingml/2006/main" name="1_End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C_ws_ppt_template_gray" id="{F848DACE-3198-634D-897A-90B542F6D722}" vid="{A5AE8EBE-E5FD-5847-B82D-6F821966541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ppt-template-gray (1)</Template>
  <TotalTime>15481</TotalTime>
  <Words>1363</Words>
  <Application>Microsoft Office PowerPoint</Application>
  <PresentationFormat>Widescreen</PresentationFormat>
  <Paragraphs>296</Paragraphs>
  <Slides>24</Slides>
  <Notes>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24</vt:i4>
      </vt:variant>
    </vt:vector>
  </HeadingPairs>
  <TitlesOfParts>
    <vt:vector size="32" baseType="lpstr">
      <vt:lpstr>Arial</vt:lpstr>
      <vt:lpstr>Calibri</vt:lpstr>
      <vt:lpstr>Roboto</vt:lpstr>
      <vt:lpstr>Times New Roman</vt:lpstr>
      <vt:lpstr>Title slides</vt:lpstr>
      <vt:lpstr>UTHSC content slides</vt:lpstr>
      <vt:lpstr>Section breaks</vt:lpstr>
      <vt:lpstr>1_End slides</vt:lpstr>
      <vt:lpstr>Semantic Network and Content Analysis of COVID-19 Vaccine Related Social Media Text</vt:lpstr>
      <vt:lpstr>Motivation </vt:lpstr>
      <vt:lpstr>Background: Public health surveillance from social media during disease outbreaks.</vt:lpstr>
      <vt:lpstr>Background: Network Analysis</vt:lpstr>
      <vt:lpstr>Methods: Data </vt:lpstr>
      <vt:lpstr>Natural Language Processing Steps and Data Cleaning </vt:lpstr>
      <vt:lpstr>Methods: Semantic Network Analysis</vt:lpstr>
      <vt:lpstr>Network Analysis </vt:lpstr>
      <vt:lpstr>Posting frequency</vt:lpstr>
      <vt:lpstr>Transitivity</vt:lpstr>
      <vt:lpstr>Betweenness Centrality:  Feb 2020</vt:lpstr>
      <vt:lpstr>PowerPoint Presentation</vt:lpstr>
      <vt:lpstr>September 2020</vt:lpstr>
      <vt:lpstr>PowerPoint Presentation</vt:lpstr>
      <vt:lpstr>PowerPoint Presentation</vt:lpstr>
      <vt:lpstr>PowerPoint Presentation</vt:lpstr>
      <vt:lpstr>PowerPoint Presentation</vt:lpstr>
      <vt:lpstr>Conclusions and Future Work</vt:lpstr>
      <vt:lpstr>Thank you!  Questions?</vt:lpstr>
      <vt:lpstr>PowerPoint Presentation</vt:lpstr>
      <vt:lpstr>Centrality Calculations</vt:lpstr>
      <vt:lpstr>PowerPoint Presentation</vt:lpstr>
      <vt:lpstr>Network metrics </vt:lpstr>
      <vt:lpstr>Graph mining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Analysis of COVID-19 Vaccine Misinformation on Social Media”</dc:title>
  <dc:creator>Chad Melton</dc:creator>
  <cp:lastModifiedBy>Chad Melton</cp:lastModifiedBy>
  <cp:revision>46</cp:revision>
  <dcterms:created xsi:type="dcterms:W3CDTF">2021-11-22T03:12:54Z</dcterms:created>
  <dcterms:modified xsi:type="dcterms:W3CDTF">2022-03-01T18:04:04Z</dcterms:modified>
</cp:coreProperties>
</file>